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6858000" cy="9906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174" y="15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3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5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9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9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3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6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оддерживайте своих детей. Фото: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944" y="-7072336"/>
            <a:ext cx="30956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8640" y="914743"/>
            <a:ext cx="64087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Балаларыңызға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күн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сайын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айтылу</a:t>
            </a:r>
            <a:r>
              <a:rPr lang="ru-RU" altLang="ru-RU" sz="2400" b="1" dirty="0" err="1">
                <a:solidFill>
                  <a:srgbClr val="0070C0"/>
                </a:solidFill>
                <a:latin typeface="Anglecia"/>
                <a:cs typeface="Arial" pitchFamily="34" charset="0"/>
              </a:rPr>
              <a:t>ы</a:t>
            </a:r>
            <a:r>
              <a:rPr lang="ru-RU" altLang="ru-RU" sz="2400" b="1" dirty="0">
                <a:solidFill>
                  <a:srgbClr val="0070C0"/>
                </a:solidFill>
                <a:latin typeface="Anglecia"/>
                <a:cs typeface="Arial" pitchFamily="34" charset="0"/>
              </a:rPr>
              <a:t> </a:t>
            </a:r>
            <a:r>
              <a:rPr lang="ru-RU" altLang="ru-RU" sz="2400" b="1" dirty="0" err="1">
                <a:solidFill>
                  <a:srgbClr val="0070C0"/>
                </a:solidFill>
                <a:latin typeface="Anglecia"/>
                <a:cs typeface="Arial" pitchFamily="34" charset="0"/>
              </a:rPr>
              <a:t>қажетті</a:t>
            </a:r>
            <a:r>
              <a:rPr lang="ru-RU" altLang="ru-RU" sz="2400" b="1" dirty="0">
                <a:solidFill>
                  <a:srgbClr val="0070C0"/>
                </a:solidFill>
                <a:latin typeface="Anglecia"/>
                <a:cs typeface="Arial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33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nglecia"/>
                <a:cs typeface="Arial" pitchFamily="34" charset="0"/>
              </a:rPr>
              <a:t>ма</a:t>
            </a:r>
            <a:r>
              <a:rPr lang="kk-KZ" altLang="ru-RU" sz="2400" b="1" dirty="0">
                <a:solidFill>
                  <a:srgbClr val="0070C0"/>
                </a:solidFill>
                <a:latin typeface="Anglecia"/>
                <a:cs typeface="Arial" pitchFamily="34" charset="0"/>
              </a:rPr>
              <a:t>ңызды сөз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nglecia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Өз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балаңыздың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талабына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көңіл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бөліңіз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және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бірге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өткізген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уақыт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үшін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алғыс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айтыңыз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 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Күн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сайын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балаларды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veat"/>
                <a:cs typeface="Arial" pitchFamily="34" charset="0"/>
              </a:rPr>
              <a:t>қолдаңыз</a:t>
            </a:r>
            <a:r>
              <a:rPr lang="ru-RU" altLang="ru-RU" b="1" dirty="0">
                <a:solidFill>
                  <a:srgbClr val="0070C0"/>
                </a:solidFill>
                <a:latin typeface="Caveat"/>
                <a:cs typeface="Arial" pitchFamily="34" charset="0"/>
              </a:rPr>
              <a:t>.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2559" y="1107873"/>
            <a:ext cx="39052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Балаңызды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талпынысы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мен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талабына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назар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салыңыз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Сенің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аз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талаптанбағаныңды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байқаймын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».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Бұған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қанша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уақыт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кеткенін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көріп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тұрмын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!»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Сенің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талпынысың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жақсы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нәтиже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береді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!»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«Сен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бұған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жақсы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еңбек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еттің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нәтижесі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тамаша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24" y="2561635"/>
            <a:ext cx="489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Балаға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сенетініңізді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көрсетіңіз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:</a:t>
            </a:r>
            <a:endParaRPr lang="ru-RU" altLang="ru-RU" dirty="0">
              <a:solidFill>
                <a:srgbClr val="0070C0"/>
              </a:solidFill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«Мен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саған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сенемін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».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«Мен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саған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үміт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артамын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».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«Мен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сенің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шешіміңді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құрметтеймін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».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Мұны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қалай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жасадың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?»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Мені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де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үйретші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Бұны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қалай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жасайсың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?».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Маған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қарағанда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сенікі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жақсырақ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сияқты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9887" y="7359523"/>
            <a:ext cx="38671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Бірге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өткізген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уақыт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үшін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алғыс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cs typeface="Arial" pitchFamily="34" charset="0"/>
              </a:rPr>
              <a:t>айтыңыз</a:t>
            </a:r>
            <a:r>
              <a:rPr lang="ru-RU" altLang="ru-RU" b="1" dirty="0">
                <a:solidFill>
                  <a:srgbClr val="0070C0"/>
                </a:solidFill>
                <a:cs typeface="Arial" pitchFamily="34" charset="0"/>
              </a:rPr>
              <a:t>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«Мен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сенімен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бірге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өткізген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уақытты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өте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бағалаймын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».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Сенімен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өте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қызық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».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Біздің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бірге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ойнағанымыз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қатты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ұнады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».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Сенің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үйде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болғаныңа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cs typeface="Arial" pitchFamily="34" charset="0"/>
              </a:rPr>
              <a:t>қуанамын</a:t>
            </a:r>
            <a:r>
              <a:rPr lang="ru-RU" altLang="ru-RU" dirty="0">
                <a:solidFill>
                  <a:prstClr val="black"/>
                </a:solidFill>
                <a:cs typeface="Arial" pitchFamily="34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7" t="38870" r="35878" b="30565"/>
          <a:stretch/>
        </p:blipFill>
        <p:spPr>
          <a:xfrm>
            <a:off x="4221088" y="7536315"/>
            <a:ext cx="2146852" cy="2096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8" r="68300"/>
          <a:stretch/>
        </p:blipFill>
        <p:spPr>
          <a:xfrm>
            <a:off x="4723148" y="2582710"/>
            <a:ext cx="2018220" cy="186623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34543" r="68791" b="30288"/>
          <a:stretch/>
        </p:blipFill>
        <p:spPr bwMode="auto">
          <a:xfrm>
            <a:off x="397564" y="4754974"/>
            <a:ext cx="2120085" cy="24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0"/>
            <a:ext cx="993323" cy="100981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52736" y="236493"/>
            <a:ext cx="54003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cap="all" dirty="0"/>
              <a:t>ҚОСТАНАЙ ОБЛЫСЫ</a:t>
            </a:r>
            <a:r>
              <a:rPr lang="en-US" sz="1200" b="1" cap="all" dirty="0"/>
              <a:t> </a:t>
            </a:r>
            <a:r>
              <a:rPr lang="kk-KZ" sz="1200" b="1" cap="all" dirty="0"/>
              <a:t>әкімдігі</a:t>
            </a:r>
            <a:r>
              <a:rPr lang="ru-RU" sz="1200" b="1" cap="all" dirty="0"/>
              <a:t> БІЛІМ </a:t>
            </a:r>
            <a:r>
              <a:rPr lang="ru-RU" sz="1200" b="1" cap="all" dirty="0" err="1"/>
              <a:t>Басқармасының</a:t>
            </a:r>
            <a:endParaRPr lang="ru-RU" sz="1200" b="1" cap="all" dirty="0"/>
          </a:p>
          <a:p>
            <a:pPr algn="ctr"/>
            <a:r>
              <a:rPr lang="ru-RU" sz="1200" b="1" cap="all" dirty="0"/>
              <a:t> «ПСИХОЛОГИЯЛЫҚ ҚОЛДАУ ЖӘНЕ ҚОСЫМША БІЛІМ БЕРУ </a:t>
            </a:r>
            <a:r>
              <a:rPr lang="ru-RU" sz="1200" b="1" cap="all" dirty="0" err="1"/>
              <a:t>өңірлік</a:t>
            </a:r>
            <a:r>
              <a:rPr lang="ru-RU" sz="1200" b="1" cap="all" dirty="0"/>
              <a:t> ОРТАЛЫҒЫ» КММ</a:t>
            </a:r>
          </a:p>
        </p:txBody>
      </p:sp>
    </p:spTree>
    <p:extLst>
      <p:ext uri="{BB962C8B-B14F-4D97-AF65-F5344CB8AC3E}">
        <p14:creationId xmlns:p14="http://schemas.microsoft.com/office/powerpoint/2010/main" val="173607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4712" y="5167725"/>
            <a:ext cx="438150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buClr>
                <a:srgbClr val="0070C0"/>
              </a:buClr>
            </a:pP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Көріп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тұрғаныңызды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айтыңыз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«Ого!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Бөлме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тап-таза!»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Қара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!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Төсек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салынып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тұр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!»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«Сен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қандай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ашық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түстерді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таңдағансың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!»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Көріп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тұрмын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жақсы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талаптаныпсың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!»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Байқаймын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үстеліңді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өзің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жинапсың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!»</a:t>
            </a:r>
          </a:p>
        </p:txBody>
      </p:sp>
      <p:pic>
        <p:nvPicPr>
          <p:cNvPr id="1026" name="Picture 2" descr="Поддерживайте своих детей. Фото: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944" y="-7072336"/>
            <a:ext cx="30956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65463" y="7347486"/>
            <a:ext cx="4054656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buClr>
                <a:srgbClr val="0070C0"/>
              </a:buClr>
            </a:pP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Сезіміңізді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сипаттап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беріңіз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«Мен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сенімен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оқығанды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және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ойнағанды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жақсы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көремін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».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Біздің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бір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команда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екенімізді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сезінемін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».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Сенің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болғаның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мен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бақыттымын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».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Сенің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маған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көмектескенің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ұнайды</a:t>
            </a:r>
            <a:r>
              <a:rPr lang="ru-RU" altLang="ru-RU">
                <a:solidFill>
                  <a:prstClr val="black"/>
                </a:solidFill>
                <a:latin typeface="+mn-lt"/>
              </a:rPr>
              <a:t>».</a:t>
            </a:r>
            <a:endParaRPr lang="ru-RU" altLang="ru-RU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5153" y="410687"/>
            <a:ext cx="4067943" cy="16619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0" hangingPunct="0">
              <a:buClr>
                <a:srgbClr val="0070C0"/>
              </a:buClr>
            </a:pP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Балаңызға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өз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нәтежиесін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бағалауға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+mn-lt"/>
              </a:rPr>
              <a:t>көмектесіңіз</a:t>
            </a:r>
            <a:r>
              <a:rPr lang="ru-RU" altLang="ru-RU" b="1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 marL="285750" lvl="0" indent="-195263" eaLnBrk="0" hangingPunct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«Сен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бұл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туралы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не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ойлайсың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?»</a:t>
            </a:r>
          </a:p>
          <a:p>
            <a:pPr marL="285750" lvl="0" indent="-195263" eaLnBrk="0" hangingPunct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Өзіңе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қаншалықты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жағымды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екенін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елестетіп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тұрмын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!»</a:t>
            </a:r>
          </a:p>
          <a:p>
            <a:pPr marL="285750" lvl="0" indent="-195263" eaLnBrk="0" hangingPunct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latin typeface="+mn-lt"/>
              </a:rPr>
              <a:t>«Ал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өзің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қалай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болғанын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+mn-lt"/>
              </a:rPr>
              <a:t>қалайсың</a:t>
            </a:r>
            <a:r>
              <a:rPr lang="ru-RU" altLang="ru-RU" dirty="0">
                <a:solidFill>
                  <a:prstClr val="black"/>
                </a:solidFill>
                <a:latin typeface="+mn-lt"/>
              </a:rPr>
              <a:t>?»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60241" y="2360712"/>
            <a:ext cx="4725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rgbClr val="0070C0"/>
              </a:buClr>
            </a:pPr>
            <a:r>
              <a:rPr lang="ru-RU" altLang="ru-RU" b="1" dirty="0" err="1">
                <a:solidFill>
                  <a:srgbClr val="0070C0"/>
                </a:solidFill>
              </a:rPr>
              <a:t>Балаға</a:t>
            </a:r>
            <a:r>
              <a:rPr lang="ru-RU" altLang="ru-RU" b="1" dirty="0">
                <a:solidFill>
                  <a:srgbClr val="0070C0"/>
                </a:solidFill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</a:rPr>
              <a:t>көмегі</a:t>
            </a:r>
            <a:r>
              <a:rPr lang="ru-RU" altLang="ru-RU" b="1" dirty="0">
                <a:solidFill>
                  <a:srgbClr val="0070C0"/>
                </a:solidFill>
              </a:rPr>
              <a:t> мен </a:t>
            </a:r>
            <a:r>
              <a:rPr lang="ru-RU" altLang="ru-RU" b="1" dirty="0" err="1">
                <a:solidFill>
                  <a:srgbClr val="0070C0"/>
                </a:solidFill>
              </a:rPr>
              <a:t>үлесі</a:t>
            </a:r>
            <a:r>
              <a:rPr lang="ru-RU" altLang="ru-RU" b="1" dirty="0">
                <a:solidFill>
                  <a:srgbClr val="0070C0"/>
                </a:solidFill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</a:rPr>
              <a:t>үшін</a:t>
            </a:r>
            <a:r>
              <a:rPr lang="ru-RU" altLang="ru-RU" b="1" dirty="0">
                <a:solidFill>
                  <a:srgbClr val="0070C0"/>
                </a:solidFill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</a:rPr>
              <a:t>алғыс</a:t>
            </a:r>
            <a:r>
              <a:rPr lang="ru-RU" altLang="ru-RU" b="1" dirty="0">
                <a:solidFill>
                  <a:srgbClr val="0070C0"/>
                </a:solidFill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</a:rPr>
              <a:t>айтыңыз</a:t>
            </a:r>
            <a:r>
              <a:rPr lang="ru-RU" altLang="ru-RU" b="1" dirty="0">
                <a:solidFill>
                  <a:srgbClr val="0070C0"/>
                </a:solidFill>
              </a:rPr>
              <a:t>: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«Рахмет, </a:t>
            </a:r>
            <a:r>
              <a:rPr lang="ru-RU" altLang="ru-RU" dirty="0" err="1">
                <a:solidFill>
                  <a:prstClr val="black"/>
                </a:solidFill>
              </a:rPr>
              <a:t>саған</a:t>
            </a:r>
            <a:r>
              <a:rPr lang="ru-RU" altLang="ru-RU" dirty="0">
                <a:solidFill>
                  <a:prstClr val="black"/>
                </a:solidFill>
              </a:rPr>
              <a:t> ….</a:t>
            </a:r>
            <a:r>
              <a:rPr lang="ru-RU" altLang="ru-RU" dirty="0" err="1">
                <a:solidFill>
                  <a:prstClr val="black"/>
                </a:solidFill>
              </a:rPr>
              <a:t>сол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үшін</a:t>
            </a:r>
            <a:br>
              <a:rPr lang="ru-RU" altLang="ru-RU" dirty="0">
                <a:solidFill>
                  <a:prstClr val="black"/>
                </a:solidFill>
              </a:rPr>
            </a:br>
            <a:r>
              <a:rPr lang="ru-RU" altLang="ru-RU" dirty="0">
                <a:solidFill>
                  <a:prstClr val="black"/>
                </a:solidFill>
              </a:rPr>
              <a:t> (</a:t>
            </a:r>
            <a:r>
              <a:rPr lang="ru-RU" altLang="ru-RU" dirty="0" err="1">
                <a:solidFill>
                  <a:prstClr val="black"/>
                </a:solidFill>
              </a:rPr>
              <a:t>нақты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іс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үшін</a:t>
            </a:r>
            <a:r>
              <a:rPr lang="ru-RU" altLang="ru-RU" dirty="0">
                <a:solidFill>
                  <a:prstClr val="black"/>
                </a:solidFill>
              </a:rPr>
              <a:t>)»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«</a:t>
            </a:r>
            <a:r>
              <a:rPr lang="ru-RU" altLang="ru-RU" dirty="0" err="1">
                <a:solidFill>
                  <a:prstClr val="black"/>
                </a:solidFill>
              </a:rPr>
              <a:t>Сенің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істегенің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үшін</a:t>
            </a:r>
            <a:r>
              <a:rPr lang="ru-RU" altLang="ru-RU" dirty="0">
                <a:solidFill>
                  <a:prstClr val="black"/>
                </a:solidFill>
              </a:rPr>
              <a:t>, </a:t>
            </a:r>
            <a:r>
              <a:rPr lang="ru-RU" altLang="ru-RU" dirty="0" err="1">
                <a:solidFill>
                  <a:prstClr val="black"/>
                </a:solidFill>
              </a:rPr>
              <a:t>раххмет</a:t>
            </a:r>
            <a:r>
              <a:rPr lang="ru-RU" altLang="ru-RU" dirty="0">
                <a:solidFill>
                  <a:prstClr val="black"/>
                </a:solidFill>
              </a:rPr>
              <a:t>»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«</a:t>
            </a:r>
            <a:r>
              <a:rPr lang="ru-RU" altLang="ru-RU" dirty="0" err="1">
                <a:solidFill>
                  <a:prstClr val="black"/>
                </a:solidFill>
              </a:rPr>
              <a:t>Сенің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түсінгенің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үшін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рахмет</a:t>
            </a:r>
            <a:r>
              <a:rPr lang="ru-RU" altLang="ru-RU" dirty="0">
                <a:solidFill>
                  <a:prstClr val="black"/>
                </a:solidFill>
              </a:rPr>
              <a:t>»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«</a:t>
            </a:r>
            <a:r>
              <a:rPr lang="ru-RU" altLang="ru-RU" dirty="0" err="1">
                <a:solidFill>
                  <a:prstClr val="black"/>
                </a:solidFill>
              </a:rPr>
              <a:t>Сенің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көмегің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үшін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рахмет</a:t>
            </a:r>
            <a:r>
              <a:rPr lang="ru-RU" altLang="ru-RU" dirty="0">
                <a:solidFill>
                  <a:prstClr val="black"/>
                </a:solidFill>
              </a:rPr>
              <a:t>»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«Сен </a:t>
            </a:r>
            <a:r>
              <a:rPr lang="ru-RU" altLang="ru-RU" dirty="0" err="1">
                <a:solidFill>
                  <a:prstClr val="black"/>
                </a:solidFill>
              </a:rPr>
              <a:t>маған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көп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көмектесесің</a:t>
            </a:r>
            <a:r>
              <a:rPr lang="ru-RU" altLang="ru-RU" dirty="0">
                <a:solidFill>
                  <a:prstClr val="black"/>
                </a:solidFill>
              </a:rPr>
              <a:t>, </a:t>
            </a:r>
            <a:r>
              <a:rPr lang="ru-RU" altLang="ru-RU" dirty="0" err="1">
                <a:solidFill>
                  <a:prstClr val="black"/>
                </a:solidFill>
              </a:rPr>
              <a:t>рахмет</a:t>
            </a:r>
            <a:r>
              <a:rPr lang="ru-RU" altLang="ru-RU" dirty="0">
                <a:solidFill>
                  <a:prstClr val="black"/>
                </a:solidFill>
              </a:rPr>
              <a:t>!»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«</a:t>
            </a:r>
            <a:r>
              <a:rPr lang="ru-RU" altLang="ru-RU" dirty="0" err="1">
                <a:solidFill>
                  <a:prstClr val="black"/>
                </a:solidFill>
              </a:rPr>
              <a:t>Сенің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арқаңда</a:t>
            </a:r>
            <a:r>
              <a:rPr lang="ru-RU" altLang="ru-RU" dirty="0">
                <a:solidFill>
                  <a:prstClr val="black"/>
                </a:solidFill>
              </a:rPr>
              <a:t> мен </a:t>
            </a:r>
            <a:r>
              <a:rPr lang="ru-RU" altLang="ru-RU" dirty="0" err="1">
                <a:solidFill>
                  <a:prstClr val="black"/>
                </a:solidFill>
              </a:rPr>
              <a:t>бұл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жұмысты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тезірек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аяқтадым</a:t>
            </a:r>
            <a:r>
              <a:rPr lang="ru-RU" altLang="ru-RU" dirty="0">
                <a:solidFill>
                  <a:prstClr val="black"/>
                </a:solidFill>
              </a:rPr>
              <a:t>»</a:t>
            </a:r>
          </a:p>
          <a:p>
            <a:pPr marL="285750" lvl="0" indent="-195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</a:rPr>
              <a:t>«</a:t>
            </a:r>
            <a:r>
              <a:rPr lang="ru-RU" altLang="ru-RU" dirty="0" err="1">
                <a:solidFill>
                  <a:prstClr val="black"/>
                </a:solidFill>
              </a:rPr>
              <a:t>Сенің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көмегіңмен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енді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бізде</a:t>
            </a: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 err="1">
                <a:solidFill>
                  <a:prstClr val="black"/>
                </a:solidFill>
              </a:rPr>
              <a:t>бәрі</a:t>
            </a:r>
            <a:r>
              <a:rPr lang="ru-RU" altLang="ru-RU" dirty="0">
                <a:solidFill>
                  <a:prstClr val="black"/>
                </a:solidFill>
              </a:rPr>
              <a:t> таза»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9" t="34449" b="31102"/>
          <a:stretch/>
        </p:blipFill>
        <p:spPr>
          <a:xfrm>
            <a:off x="4565525" y="5261442"/>
            <a:ext cx="1954594" cy="1923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4" r="35722" b="66667"/>
          <a:stretch/>
        </p:blipFill>
        <p:spPr>
          <a:xfrm>
            <a:off x="97768" y="2669655"/>
            <a:ext cx="2107096" cy="2285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4" t="70558"/>
          <a:stretch/>
        </p:blipFill>
        <p:spPr>
          <a:xfrm>
            <a:off x="4221088" y="306495"/>
            <a:ext cx="2298472" cy="19102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24" b="66666"/>
          <a:stretch/>
        </p:blipFill>
        <p:spPr>
          <a:xfrm>
            <a:off x="112000" y="7347486"/>
            <a:ext cx="2254627" cy="22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31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267</Words>
  <Application>Microsoft Office PowerPoint</Application>
  <PresentationFormat>Лист A4 (210x297 мм)</PresentationFormat>
  <Paragraphs>46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Бахытгуль Турганова</cp:lastModifiedBy>
  <cp:revision>18</cp:revision>
  <dcterms:created xsi:type="dcterms:W3CDTF">2019-10-21T11:18:40Z</dcterms:created>
  <dcterms:modified xsi:type="dcterms:W3CDTF">2021-03-03T06:43:49Z</dcterms:modified>
</cp:coreProperties>
</file>