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61" r:id="rId4"/>
    <p:sldId id="273" r:id="rId5"/>
    <p:sldId id="266" r:id="rId6"/>
    <p:sldId id="267" r:id="rId7"/>
    <p:sldId id="270" r:id="rId8"/>
    <p:sldId id="268" r:id="rId9"/>
    <p:sldId id="269" r:id="rId10"/>
    <p:sldId id="258" r:id="rId11"/>
    <p:sldId id="276" r:id="rId12"/>
    <p:sldId id="260" r:id="rId13"/>
    <p:sldId id="277" r:id="rId14"/>
    <p:sldId id="278" r:id="rId15"/>
    <p:sldId id="262" r:id="rId16"/>
    <p:sldId id="279" r:id="rId17"/>
    <p:sldId id="516" r:id="rId18"/>
    <p:sldId id="272"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Open Sans Light" panose="020B0306030504020204" pitchFamily="34" charset="0"/>
      <p:regular r:id="rId25"/>
    </p:embeddedFont>
    <p:embeddedFont>
      <p:font typeface="Raleway" panose="020B0503030101060003" pitchFamily="3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3668" autoAdjust="0"/>
  </p:normalViewPr>
  <p:slideViewPr>
    <p:cSldViewPr>
      <p:cViewPr varScale="1">
        <p:scale>
          <a:sx n="46" d="100"/>
          <a:sy n="46" d="100"/>
        </p:scale>
        <p:origin x="11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t>03.03.2021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t>‹#›</a:t>
            </a:fld>
            <a:endParaRPr lang="ru-RU"/>
          </a:p>
        </p:txBody>
      </p:sp>
    </p:spTree>
    <p:extLst>
      <p:ext uri="{BB962C8B-B14F-4D97-AF65-F5344CB8AC3E}">
        <p14:creationId xmlns:p14="http://schemas.microsoft.com/office/powerpoint/2010/main"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Сәлеметсіздер ме, кездесуге қатысушылар. Бүгін біз қазіргі таңда аса маңызды және аса өзекті тақырып – балалар мен жасөспірімдердің психикалық денсаулығы –туралы айтамыз.</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232038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Біз сіздерге психикалық денсаулықты нығайтуға көмектесе алатын 5 ережені талқыладық. Ал енді психикалық денсаулықты нашарлата алатын жайттарға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денсаулықтағы кінараттар кез-келген жаста пайда болып, жастарға әсерін тигізуі мүмкін. Бірақ нақты жайттар кейбір жастарға көбірек қатер төндіре алады, соның ішінде:</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Экономикалық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материалдық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ауруларға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шалдыққандар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суицид </a:t>
            </a:r>
            <a:r>
              <a:rPr lang="ru-RU" sz="1200" kern="1200" dirty="0" err="1">
                <a:solidFill>
                  <a:schemeClr val="tx1"/>
                </a:solidFill>
                <a:effectLst/>
                <a:latin typeface="+mn-lt"/>
                <a:ea typeface="+mn-ea"/>
                <a:cs typeface="+mn-cs"/>
              </a:rPr>
              <a:t>жасағандардың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тарапынан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қорлауға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шеттетуге</a:t>
            </a:r>
            <a:r>
              <a:rPr lang="ru-RU" sz="1200" kern="1200" dirty="0">
                <a:solidFill>
                  <a:schemeClr val="tx1"/>
                </a:solidFill>
                <a:effectLst/>
                <a:latin typeface="+mn-lt"/>
                <a:ea typeface="+mn-ea"/>
                <a:cs typeface="+mn-cs"/>
              </a:rPr>
              <a:t> тап </a:t>
            </a:r>
            <a:r>
              <a:rPr lang="ru-RU" sz="1200" kern="1200" dirty="0" err="1">
                <a:solidFill>
                  <a:schemeClr val="tx1"/>
                </a:solidFill>
                <a:effectLst/>
                <a:latin typeface="+mn-lt"/>
                <a:ea typeface="+mn-ea"/>
                <a:cs typeface="+mn-cs"/>
              </a:rPr>
              <a:t>болатын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Өмірдегі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күрделі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ажырасуы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сырқаты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қазасы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Жанға</a:t>
            </a:r>
            <a:r>
              <a:rPr lang="ru-RU" sz="1200" kern="1200" dirty="0">
                <a:solidFill>
                  <a:schemeClr val="tx1"/>
                </a:solidFill>
                <a:effectLst/>
                <a:latin typeface="+mn-lt"/>
                <a:ea typeface="+mn-ea"/>
                <a:cs typeface="+mn-cs"/>
              </a:rPr>
              <a:t> жара </a:t>
            </a:r>
            <a:r>
              <a:rPr lang="ru-RU" sz="1200" kern="1200" dirty="0" err="1">
                <a:solidFill>
                  <a:schemeClr val="tx1"/>
                </a:solidFill>
                <a:effectLst/>
                <a:latin typeface="+mn-lt"/>
                <a:ea typeface="+mn-ea"/>
                <a:cs typeface="+mn-cs"/>
              </a:rPr>
              <a:t>салатын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қатыгездіктің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куәсі</a:t>
            </a:r>
            <a:r>
              <a:rPr lang="ru-RU" sz="1200" kern="1200" dirty="0">
                <a:solidFill>
                  <a:schemeClr val="tx1"/>
                </a:solidFill>
                <a:effectLst/>
                <a:latin typeface="+mn-lt"/>
                <a:ea typeface="+mn-ea"/>
                <a:cs typeface="+mn-cs"/>
              </a:rPr>
              <a:t> болу.</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Психобелсенді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бөлмеу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қамқорлық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көрсетпеу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Назар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10</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кез-келген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олардың</a:t>
            </a:r>
            <a:r>
              <a:rPr lang="ru-RU" sz="1200" kern="1200" dirty="0">
                <a:solidFill>
                  <a:schemeClr val="tx1"/>
                </a:solidFill>
                <a:effectLst/>
                <a:latin typeface="+mn-lt"/>
                <a:ea typeface="+mn-ea"/>
                <a:cs typeface="+mn-cs"/>
              </a:rPr>
              <a:t> басым </a:t>
            </a:r>
            <a:r>
              <a:rPr lang="ru-RU" sz="1200" kern="1200" dirty="0" err="1">
                <a:solidFill>
                  <a:schemeClr val="tx1"/>
                </a:solidFill>
                <a:effectLst/>
                <a:latin typeface="+mn-lt"/>
                <a:ea typeface="+mn-ea"/>
                <a:cs typeface="+mn-cs"/>
              </a:rPr>
              <a:t>көпшілігі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жетістіктерге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ата-анасынан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кедергі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келтіруі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a:t>
            </a:r>
            <a:r>
              <a:rPr lang="ru-RU" sz="1200" kern="1200" dirty="0">
                <a:solidFill>
                  <a:schemeClr val="tx1"/>
                </a:solidFill>
                <a:effectLst/>
                <a:latin typeface="+mn-lt"/>
                <a:ea typeface="+mn-ea"/>
                <a:cs typeface="+mn-cs"/>
              </a:rPr>
              <a:t> даму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негізгі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сатылардан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сәтті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өтуде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қиналуы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Сондықтан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Эмоциялық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күресіп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көптеген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Мейлінше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ертерек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Осылайша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ушығып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дамуына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болашақ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ересек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азайтуға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11</a:t>
            </a:fld>
            <a:endParaRPr lang="ru-RU"/>
          </a:p>
        </p:txBody>
      </p:sp>
    </p:spTree>
    <p:extLst>
      <p:ext uri="{BB962C8B-B14F-4D97-AF65-F5344CB8AC3E}">
        <p14:creationId xmlns:p14="http://schemas.microsoft.com/office/powerpoint/2010/main" val="26160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Барлық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таныстырамыз</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кәнарат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қабілеті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физикалық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апаруы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Өздеріңізден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қатынасы қалай?</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12</a:t>
            </a:fld>
            <a:endParaRPr lang="ru-RU"/>
          </a:p>
        </p:txBody>
      </p:sp>
    </p:spTree>
    <p:extLst>
      <p:ext uri="{BB962C8B-B14F-4D97-AF65-F5344CB8AC3E}">
        <p14:creationId xmlns:p14="http://schemas.microsoft.com/office/powerpoint/2010/main" val="22196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ойлау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сезіну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қабілетіндегі</a:t>
            </a:r>
            <a:r>
              <a:rPr lang="ru-RU" sz="1200"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Өзі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бақылауынан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Зейін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жағымсыз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Оқу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үлгерімі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кетті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Нақты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салыстырғанда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реакциялары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бақытсыз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мұңлы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долы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Дәрменсіздік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шарасыздық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аластатылу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сезіміне</a:t>
            </a:r>
            <a:r>
              <a:rPr lang="ru-RU" sz="1200" kern="1200" dirty="0">
                <a:solidFill>
                  <a:schemeClr val="tx1"/>
                </a:solidFill>
                <a:effectLst/>
                <a:latin typeface="+mn-lt"/>
                <a:ea typeface="+mn-ea"/>
                <a:cs typeface="+mn-cs"/>
              </a:rPr>
              <a:t> бой </a:t>
            </a:r>
            <a:r>
              <a:rPr lang="ru-RU" sz="1200" kern="1200" dirty="0" err="1">
                <a:solidFill>
                  <a:schemeClr val="tx1"/>
                </a:solidFill>
                <a:effectLst/>
                <a:latin typeface="+mn-lt"/>
                <a:ea typeface="+mn-ea"/>
                <a:cs typeface="+mn-cs"/>
              </a:rPr>
              <a:t>алдырады</a:t>
            </a:r>
            <a:endParaRPr lang="en-US"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Естеріңізде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болсын</a:t>
            </a:r>
            <a:r>
              <a:rPr lang="ru-RU" sz="1200" b="1" kern="1200" dirty="0">
                <a:solidFill>
                  <a:schemeClr val="tx1"/>
                </a:solidFill>
                <a:effectLst/>
                <a:latin typeface="+mn-lt"/>
                <a:ea typeface="+mn-ea"/>
                <a:cs typeface="+mn-cs"/>
              </a:rPr>
              <a:t>: осы </a:t>
            </a:r>
            <a:r>
              <a:rPr lang="ru-RU" sz="1200" b="1" kern="1200" dirty="0" err="1">
                <a:solidFill>
                  <a:schemeClr val="tx1"/>
                </a:solidFill>
                <a:effectLst/>
                <a:latin typeface="+mn-lt"/>
                <a:ea typeface="+mn-ea"/>
                <a:cs typeface="+mn-cs"/>
              </a:rPr>
              <a:t>өзгерістердің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бірнешеуін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жасөспірімнің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психикалық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денсаулығында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кінарат</a:t>
            </a:r>
            <a:r>
              <a:rPr lang="ru-RU" sz="1200" b="1" kern="1200" dirty="0">
                <a:solidFill>
                  <a:schemeClr val="tx1"/>
                </a:solidFill>
                <a:effectLst/>
                <a:latin typeface="+mn-lt"/>
                <a:ea typeface="+mn-ea"/>
                <a:cs typeface="+mn-cs"/>
              </a:rPr>
              <a:t> бар </a:t>
            </a:r>
            <a:r>
              <a:rPr lang="ru-RU" sz="1200" b="1" kern="1200" dirty="0" err="1">
                <a:solidFill>
                  <a:schemeClr val="tx1"/>
                </a:solidFill>
                <a:effectLst/>
                <a:latin typeface="+mn-lt"/>
                <a:ea typeface="+mn-ea"/>
                <a:cs typeface="+mn-cs"/>
              </a:rPr>
              <a:t>деген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сөз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емес</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Бақылаңыздар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қарай</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зерттеңіздер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13</a:t>
            </a:fld>
            <a:endParaRPr lang="ru-RU"/>
          </a:p>
        </p:txBody>
      </p:sp>
    </p:spTree>
    <p:extLst>
      <p:ext uri="{BB962C8B-B14F-4D97-AF65-F5344CB8AC3E}">
        <p14:creationId xmlns:p14="http://schemas.microsoft.com/office/powerpoint/2010/main" val="20731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Егер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бойынан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келесі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құбылыстарды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қалғысы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Жылаңқы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спортқа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ойындарға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істерге</a:t>
            </a:r>
            <a:r>
              <a:rPr lang="ru-RU" sz="1200" kern="1200" dirty="0">
                <a:solidFill>
                  <a:schemeClr val="tx1"/>
                </a:solidFill>
                <a:effectLst/>
                <a:latin typeface="+mn-lt"/>
                <a:ea typeface="+mn-ea"/>
                <a:cs typeface="+mn-cs"/>
              </a:rPr>
              <a:t> аз </a:t>
            </a:r>
            <a:r>
              <a:rPr lang="ru-RU" sz="1200" kern="1200" dirty="0" err="1">
                <a:solidFill>
                  <a:schemeClr val="tx1"/>
                </a:solidFill>
                <a:effectLst/>
                <a:latin typeface="+mn-lt"/>
                <a:ea typeface="+mn-ea"/>
                <a:cs typeface="+mn-cs"/>
              </a:rPr>
              <a:t>қызығады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тартады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Болмашы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реакция </a:t>
            </a:r>
            <a:r>
              <a:rPr lang="ru-RU" sz="1200" kern="1200" dirty="0" err="1">
                <a:solidFill>
                  <a:schemeClr val="tx1"/>
                </a:solidFill>
                <a:effectLst/>
                <a:latin typeface="+mn-lt"/>
                <a:ea typeface="+mn-ea"/>
                <a:cs typeface="+mn-cs"/>
              </a:rPr>
              <a:t>көрсетеді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шақырады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Әдеттегіден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армандаумен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Қайта-қайта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балалыққа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бар</a:t>
            </a:r>
            <a:r>
              <a:rPr lang="en-US"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физикалық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a:solidFill>
                  <a:schemeClr val="tx1"/>
                </a:solidFill>
                <a:effectLst/>
                <a:latin typeface="+mn-lt"/>
                <a:ea typeface="+mn-ea"/>
                <a:cs typeface="+mn-cs"/>
              </a:rPr>
              <a:t>Басы, </a:t>
            </a:r>
            <a:r>
              <a:rPr lang="ru-RU" sz="1200" kern="1200" dirty="0" err="1">
                <a:solidFill>
                  <a:schemeClr val="tx1"/>
                </a:solidFill>
                <a:effectLst/>
                <a:latin typeface="+mn-lt"/>
                <a:ea typeface="+mn-ea"/>
                <a:cs typeface="+mn-cs"/>
              </a:rPr>
              <a:t>іші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мойны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жалпы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ауырсынады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Күш-қайраты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шаршаңқы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Ұйқысы</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тәбеті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нашар</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Күш-қуаты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күйгелек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әдеттерге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тырнақ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кеміру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шашын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ширату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бармағын</a:t>
            </a:r>
            <a:r>
              <a:rPr lang="ru-RU" sz="1200" kern="1200" dirty="0">
                <a:solidFill>
                  <a:schemeClr val="tx1"/>
                </a:solidFill>
                <a:effectLst/>
                <a:latin typeface="+mn-lt"/>
                <a:ea typeface="+mn-ea"/>
                <a:cs typeface="+mn-cs"/>
              </a:rPr>
              <a:t> сору</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елеңдетіп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мұқият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итермелеуі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14</a:t>
            </a:fld>
            <a:endParaRPr lang="ru-RU"/>
          </a:p>
        </p:txBody>
      </p:sp>
    </p:spTree>
    <p:extLst>
      <p:ext uri="{BB962C8B-B14F-4D97-AF65-F5344CB8AC3E}">
        <p14:creationId xmlns:p14="http://schemas.microsoft.com/office/powerpoint/2010/main" val="332259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байқасаңыздар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жүйелі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сипатқа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сапасына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етсе</a:t>
            </a:r>
            <a:r>
              <a:rPr lang="ru-RU" sz="1200" kern="1200" dirty="0">
                <a:solidFill>
                  <a:schemeClr val="tx1"/>
                </a:solidFill>
                <a:effectLst/>
                <a:latin typeface="+mn-lt"/>
                <a:ea typeface="+mn-ea"/>
                <a:cs typeface="+mn-cs"/>
              </a:rPr>
              <a:t> – консультация,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сүргісі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келмейті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өзіне зақым келтіру туралы айтса, дереу дәрігерге немесе психологқа хабарлаңыздар.</a:t>
            </a:r>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15</a:t>
            </a:fld>
            <a:endParaRPr lang="ru-RU"/>
          </a:p>
        </p:txBody>
      </p:sp>
    </p:spTree>
    <p:extLst>
      <p:ext uri="{BB962C8B-B14F-4D97-AF65-F5344CB8AC3E}">
        <p14:creationId xmlns:p14="http://schemas.microsoft.com/office/powerpoint/2010/main" val="263427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тегін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сайтынан</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ала </a:t>
            </a:r>
            <a:r>
              <a:rPr lang="ru-RU" sz="1200" kern="1200" dirty="0" err="1">
                <a:solidFill>
                  <a:schemeClr val="tx1"/>
                </a:solidFill>
                <a:effectLst/>
                <a:latin typeface="+mn-lt"/>
                <a:ea typeface="+mn-ea"/>
                <a:cs typeface="+mn-cs"/>
              </a:rPr>
              <a:t>аласыздар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келген браузердің іздеу жолына келесіні жазыңыздар</a:t>
            </a:r>
            <a:r>
              <a:rPr lang="ru-RU" sz="1200" kern="1200" dirty="0">
                <a:solidFill>
                  <a:schemeClr val="tx1"/>
                </a:solidFill>
                <a:effectLst/>
                <a:latin typeface="+mn-lt"/>
                <a:ea typeface="+mn-ea"/>
                <a:cs typeface="+mn-cs"/>
              </a:rPr>
              <a:t>: </a:t>
            </a:r>
            <a:r>
              <a:rPr lang="ru-RU" sz="1200" b="1" u="sng" kern="1200" dirty="0">
                <a:solidFill>
                  <a:schemeClr val="tx1"/>
                </a:solidFill>
                <a:effectLst/>
                <a:latin typeface="+mn-lt"/>
                <a:ea typeface="+mn-ea"/>
                <a:cs typeface="+mn-cs"/>
                <a:hlinkClick r:id="rId3"/>
              </a:rPr>
              <a:t>https://covid-19.mentalcenter.kz/ru</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1. </a:t>
            </a:r>
            <a:r>
              <a:rPr lang="ru-RU" sz="1200" kern="1200" dirty="0" err="1">
                <a:solidFill>
                  <a:schemeClr val="tx1"/>
                </a:solidFill>
                <a:effectLst/>
                <a:latin typeface="+mn-lt"/>
                <a:ea typeface="+mn-ea"/>
                <a:cs typeface="+mn-cs"/>
              </a:rPr>
              <a:t>Сайттың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тарауының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Мүмкіндіктері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кіріңіздер</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2. «Онлайн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3.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тізімнен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таңдап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терезесі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4. </a:t>
            </a:r>
            <a:r>
              <a:rPr lang="ru-RU" sz="1200" kern="1200" dirty="0" err="1">
                <a:solidFill>
                  <a:schemeClr val="tx1"/>
                </a:solidFill>
                <a:effectLst/>
                <a:latin typeface="+mn-lt"/>
                <a:ea typeface="+mn-ea"/>
                <a:cs typeface="+mn-cs"/>
              </a:rPr>
              <a:t>Өтінішті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аты-жөнсіз</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ұялы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нөмірін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электронды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поштаңызды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толтырыңыздар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Растаудан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консультация </a:t>
            </a:r>
            <a:r>
              <a:rPr lang="ru-RU" sz="1200" kern="1200" dirty="0" err="1">
                <a:solidFill>
                  <a:schemeClr val="tx1"/>
                </a:solidFill>
                <a:effectLst/>
                <a:latin typeface="+mn-lt"/>
                <a:ea typeface="+mn-ea"/>
                <a:cs typeface="+mn-cs"/>
              </a:rPr>
              <a:t>күні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смс </a:t>
            </a:r>
            <a:r>
              <a:rPr lang="ru-RU" sz="1200" kern="1200" dirty="0" err="1">
                <a:solidFill>
                  <a:schemeClr val="tx1"/>
                </a:solidFill>
                <a:effectLst/>
                <a:latin typeface="+mn-lt"/>
                <a:ea typeface="+mn-ea"/>
                <a:cs typeface="+mn-cs"/>
              </a:rPr>
              <a:t>күтіңіздер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213754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244788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қосымша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колледж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хабарласыңыздар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18</a:t>
            </a:fld>
            <a:endParaRPr lang="ru-RU"/>
          </a:p>
        </p:txBody>
      </p:sp>
    </p:spTree>
    <p:extLst>
      <p:ext uri="{BB962C8B-B14F-4D97-AF65-F5344CB8AC3E}">
        <p14:creationId xmlns:p14="http://schemas.microsoft.com/office/powerpoint/2010/main" val="317996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Алдымен психикалық денсаулық ұғымының анықтамасына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Дүниежүзілік денсаулық сақтау ұйымының пікірінше психикалық денсаулық (рух немесе жан саулығы, кейде менталдық саулық деп жатады) – бұл адам өз әлеуетін іске асыра алатын, күнделікті өмірлік стресстерді еңсере алатын, жемісті және өнімді жұмыс жасай алатын, әрі қоғамға өз үлесін қоса алатын аман-саулық күйі.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физикалық денсаулықтың негізін құрайды.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өте маңызды. Ол адамның өмірі мен тіршілігінің барлық салаларына әсер ете отырып, олардың қалай ойланатынына және әрекет ететініне, әлемді қалай қабылдайтынына және қалай қарым-қатынас құратынына ықпал етеді. Сондықтан, өзіңіздің және балаңыздың психикалық денсаулығын күту өзіңіздің және балаңыздың тәнін күтумен бірдей маңызды.</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2</a:t>
            </a:fld>
            <a:endParaRPr lang="ru-RU"/>
          </a:p>
        </p:txBody>
      </p:sp>
    </p:spTree>
    <p:extLst>
      <p:ext uri="{BB962C8B-B14F-4D97-AF65-F5344CB8AC3E}">
        <p14:creationId xmlns:p14="http://schemas.microsoft.com/office/powerpoint/2010/main"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 ретінде психикалық денсаулық туралы білу не үшін керек?</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Біріншіден, сіздер психикалық денсаулықты өз сөздеріңізбен және әрекеттеріңізбен, әрі үйде қалыптастырған қоршаған орта көмегімен нығайта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Екіншіден, сіздер психикалық денсаулықтағы кінараттардың алғашқы белгілері туралы және көмек алу үшін қайда жүгіну керек екені туралы біле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Білікті көмекке уақытылы жүгіну психикалық сырқаттардың және асқынулардың алдын алуға оң әсер ете 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Ата-ана ретінде сіздер балаларыңыздың психикалық денсаулығында маңызды рөл атқарасыздар.</a:t>
            </a:r>
            <a:endParaRPr lang="en-US"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3</a:t>
            </a:fld>
            <a:endParaRPr lang="ru-RU"/>
          </a:p>
        </p:txBody>
      </p:sp>
    </p:spTree>
    <p:extLst>
      <p:ext uri="{BB962C8B-B14F-4D97-AF65-F5344CB8AC3E}">
        <p14:creationId xmlns:p14="http://schemas.microsoft.com/office/powerpoint/2010/main"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effectLst/>
                <a:latin typeface="+mn-lt"/>
                <a:ea typeface="+mn-ea"/>
                <a:cs typeface="+mn-cs"/>
              </a:rPr>
              <a:t>Баланың (жасөспірімнің) денсаулығына күтім көрсету үшін слайдта көрсетілген 5 ережені ұстаныңыздар. </a:t>
            </a:r>
            <a:r>
              <a:rPr lang="ru-RU" sz="1200" kern="1200" dirty="0" err="1">
                <a:solidFill>
                  <a:schemeClr val="tx1"/>
                </a:solidFill>
                <a:effectLst/>
                <a:latin typeface="+mn-lt"/>
                <a:ea typeface="+mn-ea"/>
                <a:cs typeface="+mn-cs"/>
              </a:rPr>
              <a:t>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танысайық</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4</a:t>
            </a:fld>
            <a:endParaRPr lang="ru-RU"/>
          </a:p>
        </p:txBody>
      </p:sp>
    </p:spTree>
    <p:extLst>
      <p:ext uri="{BB962C8B-B14F-4D97-AF65-F5344CB8AC3E}">
        <p14:creationId xmlns:p14="http://schemas.microsoft.com/office/powerpoint/2010/main"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Сонымен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бірінші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мықты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қамқор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қарым-қатынастар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құруға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Күнде</a:t>
            </a:r>
            <a:r>
              <a:rPr lang="ru-RU" sz="1200" kern="1200" dirty="0">
                <a:solidFill>
                  <a:schemeClr val="tx1"/>
                </a:solidFill>
                <a:effectLst/>
                <a:latin typeface="+mn-lt"/>
                <a:ea typeface="+mn-ea"/>
                <a:cs typeface="+mn-cs"/>
              </a:rPr>
              <a:t> дастархан </a:t>
            </a:r>
            <a:r>
              <a:rPr lang="ru-RU" sz="1200" kern="1200" dirty="0" err="1">
                <a:solidFill>
                  <a:schemeClr val="tx1"/>
                </a:solidFill>
                <a:effectLst/>
                <a:latin typeface="+mn-lt"/>
                <a:ea typeface="+mn-ea"/>
                <a:cs typeface="+mn-cs"/>
              </a:rPr>
              <a:t>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орнықтылығын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дамытуда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рөл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атқарады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көбінесе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мүшесі</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балаңызбен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одан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өмірдің бір бөлігі екенін және әрқайсысымыз сол мәселелерден ұзақ қиналуымыз мүмкін екенін немесе оларды шешуді үйрене алуымыз мүмкін екенін айту маңызды. Таңдауды адам жасайды. Әр адамның өмірінің сапасы сол таңдауға байланысты болады. Өздеріңіз үлгі болыңыздар. Мәселе шешудегі тәжірибелеріңізбен бөлісіңіздер, тығырықтан шығар жолдарды қарастырыңыздар және талқылаңыздар, ең бастысы – жіберген қателіктер үшін жазғырмаңыздар. Балалар өмірлік тәжірибесін жаңадан жинап жатыр, ал сіздер әлдеқайда тәжірибелісіздер.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Балаға және оның істеріне шынайы қызығушылық танытыңыздар. Балалар сіздердің көзқарастарыңызды жақсы сезеді. Сондықтан, баланың білім алу барысын қадағалау қажет болғандықтан ғана қандай баға алғанын сұрамаңыздар. Одан да мектептегі жағдайы қалай екенін сұраңыздар. Қандай да бір қиындықтар болды ма, оларды қалай жеңді? Шешу тәсілдері мен жолдарын талдаңыздар, дұрыс шешімдерге қолдау білдіріңіздер, бұрыс шешімдерге қатысты баладан неліктен сондай тәсілді (жолды) таңдағанын нақтылап алып, түсіндіріп беріңіздер. Баға беруден аулақ болыңыздар, одан да ақпарат беріңіздер.</a:t>
            </a:r>
            <a:endParaRPr lang="en-US" sz="1200" kern="1200" dirty="0">
              <a:solidFill>
                <a:schemeClr val="tx1"/>
              </a:solidFill>
              <a:effectLst/>
              <a:latin typeface="+mn-lt"/>
              <a:ea typeface="+mn-ea"/>
              <a:cs typeface="+mn-cs"/>
            </a:endParaRPr>
          </a:p>
          <a:p>
            <a:pPr indent="182880"/>
            <a:r>
              <a:rPr lang="kk-KZ" sz="1200" b="1" i="1" kern="1200" dirty="0">
                <a:solidFill>
                  <a:schemeClr val="tx1"/>
                </a:solidFill>
                <a:effectLst/>
                <a:latin typeface="+mn-lt"/>
                <a:ea typeface="+mn-ea"/>
                <a:cs typeface="+mn-cs"/>
              </a:rPr>
              <a:t>Психолог осының неліктен маңызды екенін және оны қалай істеуге болатынын түсіндіреді және мысалдар келтіреді.</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5</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b="1" kern="1200" dirty="0">
                <a:solidFill>
                  <a:schemeClr val="tx1"/>
                </a:solidFill>
                <a:effectLst/>
                <a:latin typeface="+mn-lt"/>
                <a:ea typeface="+mn-ea"/>
                <a:cs typeface="+mn-cs"/>
              </a:rPr>
              <a:t>Ереже 2 – Өздерін жақсы сезінуі үшін балаларға өз қадір-қасиетін бағалау сезімін дамытуға көмектесіңіздер. </a:t>
            </a:r>
            <a:r>
              <a:rPr lang="kk-KZ" sz="1200" kern="1200" dirty="0">
                <a:solidFill>
                  <a:schemeClr val="tx1"/>
                </a:solidFill>
                <a:effectLst/>
                <a:latin typeface="+mn-lt"/>
                <a:ea typeface="+mn-ea"/>
                <a:cs typeface="+mn-cs"/>
              </a:rPr>
              <a:t>Ол үшін баланы көбірек махаббатқа бөлеңіздер, түсіністік танытыңыздар. «Мен ол үшін онсыз да көп істеймін – дерсіздер, - ол сонда махаббат емес пе?». Кейде біз балаға қажет емес істер істейміз: ол құшақтасқысы келеді – ал біз оған ойыншық береміз, ол далада достарымен ойнағысы келеді – ал біз оны әжесімен немесе ата-анасымен отыруға мәжбүрлейміз. Осының барлығы қайшылық пен шиеленіс тудыруы мүмкін. Әсіресе, жасөспірімдік жаста. Сондықтан, баланың махаббатқа мұқтаждығын көрсететін белгілерді ажырата біліп, дұрыс әрекеттер жасаңыздар. Баланың қажеттіліктеріне және тілектеріне құлақ түріңіздер, оларды орындау үшін қолдарыңыздан келгенді жасаңыздар. «Сенсіз қолымнан келмес еді» немесе «Дәл қазір маған қатты керексің» деген уақытылы айтылған сөздер балаға өзін керек және бағалы сезінуге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 жақсы іс тындырса, мақтаңыздар. Жұмсаған күш-жігерін, әрі жетістіктерін мойындаңыздар. Ал мақтайтын іс жасамаса ше? – дейсіздер. Ондай жағдайда баланың қолынан келген немесе атқара алған бір істі тауып, соны жетістік ретінде атаңыздар. Бұл балаға «Менің қолымнан келеді» деген ұстанымды қалыптастыруға, демек, өзін жоғары бағалауға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Шұғылданатын және қызығатын істері туралы сұраңыздар. Баланы не қызықтыратынын бақылаңыздар да, сол салада жетілу жолдарын ұсыныңыздар. Сіздің және балаңыздың қызығушылықтарыңыз әртүрлі болуы мүмкін. Баланы күнде жаңа қырынан танып отырыңыздар.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Оларға қисынды мақсаттар қоюға көмектесіңіздер. Бала шын өмірді қиялдан шығарылған немесе ойыннан көрген әлеммен шатастырмауы өте маңызды. Шынайы өмірмен байланысты мысалдар келтіріңіздер, өз тәжірибелеріңіз туралы айтып беріңіздер, баланы шынайы өмірге қайтарып отырыңыздар, БІРАҚ, армандауға және қиялдауға тыйым салмаңыздар. Армандар іс-әрекет жасауға ынталандырады. Бала есейіп, жетіліп, мақсаттарының қайсысына іс жүзінде қол жеткізе алатынын түсіне бастайды.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6</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Үшінші ереже – </a:t>
            </a:r>
            <a:r>
              <a:rPr lang="kk-KZ" sz="1200" b="1" kern="1200" dirty="0">
                <a:solidFill>
                  <a:schemeClr val="tx1"/>
                </a:solidFill>
                <a:effectLst/>
                <a:latin typeface="+mn-lt"/>
                <a:ea typeface="+mn-ea"/>
                <a:cs typeface="+mn-cs"/>
              </a:rPr>
              <a:t>БАЛАЛАРҒА ҚҰЛАҚ САЛЫҢЫЗДАР ЖӘНЕ СЕЗІМДЕРІН ҚҰРМЕТТЕҢІЗДЕР.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 үшін баланы өзін және өз сезімдерін тыңдауға және құрметтеуге үйретіңіздер, әрі баланың сезімдерін құрметтеңіздер. Ол кез-келген сезімді бастан кешіруге құқылы: жабырқаса, мұңая алады, бір жері ауырса, жылай алады, бақытқа кенелсе, қуана алады. Сол сезімдерді бастан кешіруге мүмкіндік беріңіздер, сонда олар баланың көп бояулы өмірінің бір бөлігіне айналады.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Өз сезімдеріңізді тізгінде ұстаңыздар. Агрессия, қорқыту, кінәлау, аяушылық сезімін ояту тек бір-біріңіздің араңызды алшақтатып жібереді. Соны қалайсыз ба?</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 дұрыс мақтаңыздар. Мақтауды бағалаумен шатастырмаңыздар. Үш маңызды ережені ұстаныңыздар:</a:t>
            </a:r>
            <a:endParaRPr lang="en-US" sz="1200" kern="1200" dirty="0">
              <a:solidFill>
                <a:schemeClr val="tx1"/>
              </a:solidFill>
              <a:effectLst/>
              <a:latin typeface="+mn-lt"/>
              <a:ea typeface="+mn-ea"/>
              <a:cs typeface="+mn-cs"/>
            </a:endParaRPr>
          </a:p>
          <a:p>
            <a:pPr marL="457200" indent="-171450">
              <a:buFont typeface="Wingdings" panose="05000000000000000000" pitchFamily="2" charset="2"/>
              <a:buChar char="v"/>
            </a:pPr>
            <a:r>
              <a:rPr lang="kk-KZ" sz="1200" b="1" kern="1200" dirty="0">
                <a:solidFill>
                  <a:schemeClr val="tx1"/>
                </a:solidFill>
                <a:effectLst/>
                <a:latin typeface="+mn-lt"/>
                <a:ea typeface="+mn-ea"/>
                <a:cs typeface="+mn-cs"/>
              </a:rPr>
              <a:t>Не көріп</a:t>
            </a:r>
            <a:r>
              <a:rPr lang="kk-KZ" sz="1200" kern="1200" dirty="0">
                <a:solidFill>
                  <a:schemeClr val="tx1"/>
                </a:solidFill>
                <a:effectLst/>
                <a:latin typeface="+mn-lt"/>
                <a:ea typeface="+mn-ea"/>
                <a:cs typeface="+mn-cs"/>
              </a:rPr>
              <a:t> </a:t>
            </a:r>
            <a:r>
              <a:rPr lang="kk-KZ" sz="1200" b="1" kern="1200" dirty="0">
                <a:solidFill>
                  <a:schemeClr val="tx1"/>
                </a:solidFill>
                <a:effectLst/>
                <a:latin typeface="+mn-lt"/>
                <a:ea typeface="+mn-ea"/>
                <a:cs typeface="+mn-cs"/>
              </a:rPr>
              <a:t>тұрғаныңызды</a:t>
            </a:r>
            <a:r>
              <a:rPr lang="kk-KZ" sz="1200" kern="1200" dirty="0">
                <a:solidFill>
                  <a:schemeClr val="tx1"/>
                </a:solidFill>
                <a:effectLst/>
                <a:latin typeface="+mn-lt"/>
                <a:ea typeface="+mn-ea"/>
                <a:cs typeface="+mn-cs"/>
              </a:rPr>
              <a:t>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әдемі әріптер, таза киім, жиналған үстел, т.б. </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Соған байланысты </a:t>
            </a:r>
            <a:r>
              <a:rPr lang="kk-KZ" sz="1200" b="1" kern="1200" dirty="0">
                <a:solidFill>
                  <a:schemeClr val="tx1"/>
                </a:solidFill>
                <a:effectLst/>
                <a:latin typeface="+mn-lt"/>
                <a:ea typeface="+mn-ea"/>
                <a:cs typeface="+mn-cs"/>
              </a:rPr>
              <a:t>қандай сезімде</a:t>
            </a:r>
            <a:r>
              <a:rPr lang="kk-KZ" sz="1200" kern="1200" dirty="0">
                <a:solidFill>
                  <a:schemeClr val="tx1"/>
                </a:solidFill>
                <a:effectLst/>
                <a:latin typeface="+mn-lt"/>
                <a:ea typeface="+mn-ea"/>
                <a:cs typeface="+mn-cs"/>
              </a:rPr>
              <a:t> екенініңізді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қуаныш, шаттық, рақат, қанағаттану, т.б. – тек ұнамды сезім!</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Баланың мақтауға лайық мінез-құлқын нақты осы жағдайда </a:t>
            </a:r>
            <a:r>
              <a:rPr lang="kk-KZ" sz="1200" b="1" kern="1200" dirty="0">
                <a:solidFill>
                  <a:schemeClr val="tx1"/>
                </a:solidFill>
                <a:effectLst/>
                <a:latin typeface="+mn-lt"/>
                <a:ea typeface="+mn-ea"/>
                <a:cs typeface="+mn-cs"/>
              </a:rPr>
              <a:t>көрсеткен қасиетін көрсететін сөзбен</a:t>
            </a:r>
            <a:r>
              <a:rPr lang="kk-KZ" sz="1200" kern="1200" dirty="0">
                <a:solidFill>
                  <a:schemeClr val="tx1"/>
                </a:solidFill>
                <a:effectLst/>
                <a:latin typeface="+mn-lt"/>
                <a:ea typeface="+mn-ea"/>
                <a:cs typeface="+mn-cs"/>
              </a:rPr>
              <a:t> қорытындылаңыз: </a:t>
            </a:r>
            <a:r>
              <a:rPr lang="kk-KZ" sz="1200" i="1" kern="1200" dirty="0">
                <a:solidFill>
                  <a:schemeClr val="tx1"/>
                </a:solidFill>
                <a:effectLst/>
                <a:latin typeface="+mn-lt"/>
                <a:ea typeface="+mn-ea"/>
                <a:cs typeface="+mn-cs"/>
              </a:rPr>
              <a:t>ұқыптылық, тәртіптілік, шыдамдылық, ынталылық, жылдамдық, ептілік, тапқырлық, т.б.</a:t>
            </a:r>
            <a:endParaRPr lang="en-US" sz="1200" kern="1200" dirty="0">
              <a:solidFill>
                <a:schemeClr val="tx1"/>
              </a:solidFill>
              <a:effectLst/>
              <a:latin typeface="+mn-lt"/>
              <a:ea typeface="+mn-ea"/>
              <a:cs typeface="+mn-cs"/>
            </a:endParaRPr>
          </a:p>
          <a:p>
            <a:pPr indent="182880"/>
            <a:r>
              <a:rPr lang="kk-KZ" sz="1200" b="1" kern="1200" dirty="0">
                <a:solidFill>
                  <a:schemeClr val="tx1"/>
                </a:solidFill>
                <a:effectLst/>
                <a:latin typeface="+mn-lt"/>
                <a:ea typeface="+mn-ea"/>
                <a:cs typeface="+mn-cs"/>
              </a:rPr>
              <a:t>Есіңізде болсын: мақтау ұнамды қасиетті нығайтуға және дамуға ынталандыруға бағытталған. </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Үстемшіл</a:t>
            </a:r>
            <a:r>
              <a:rPr lang="ru-RU" sz="1200" kern="1200" dirty="0">
                <a:solidFill>
                  <a:schemeClr val="tx1"/>
                </a:solidFill>
                <a:effectLst/>
                <a:latin typeface="+mn-lt"/>
                <a:ea typeface="+mn-ea"/>
                <a:cs typeface="+mn-cs"/>
              </a:rPr>
              <a:t> диктатор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серіктес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Бұйрықтарды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өтініштермен</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жазалауды</a:t>
            </a:r>
            <a:r>
              <a:rPr lang="ru-RU" sz="1200" kern="1200" dirty="0">
                <a:solidFill>
                  <a:schemeClr val="tx1"/>
                </a:solidFill>
                <a:effectLst/>
                <a:latin typeface="+mn-lt"/>
                <a:ea typeface="+mn-ea"/>
                <a:cs typeface="+mn-cs"/>
              </a:rPr>
              <a:t> бала ӨЗІ тап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табиғи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алмастырыңыздар</a:t>
            </a:r>
            <a:r>
              <a:rPr lang="ru-RU" sz="1200" kern="1200" dirty="0">
                <a:solidFill>
                  <a:schemeClr val="tx1"/>
                </a:solidFill>
                <a:effectLst/>
                <a:latin typeface="+mn-lt"/>
                <a:ea typeface="+mn-ea"/>
                <a:cs typeface="+mn-cs"/>
              </a:rPr>
              <a:t>. Сол </a:t>
            </a:r>
            <a:r>
              <a:rPr lang="ru-RU" sz="1200" kern="1200" dirty="0" err="1">
                <a:solidFill>
                  <a:schemeClr val="tx1"/>
                </a:solidFill>
                <a:effectLst/>
                <a:latin typeface="+mn-lt"/>
                <a:ea typeface="+mn-ea"/>
                <a:cs typeface="+mn-cs"/>
              </a:rPr>
              <a:t>салдарды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аталған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қалдырмаңыздар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Өзара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келісімге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түсіндіріңіздер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дау-</a:t>
            </a:r>
            <a:r>
              <a:rPr lang="kk-KZ" sz="1200" kern="1200" dirty="0">
                <a:solidFill>
                  <a:schemeClr val="tx1"/>
                </a:solidFill>
                <a:effectLst/>
                <a:latin typeface="+mn-lt"/>
                <a:ea typeface="+mn-ea"/>
                <a:cs typeface="+mn-cs"/>
              </a:rPr>
              <a:t>жанжалдарды шеше білу </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психикалық денсаулықтың маңызды құрамдас бөлігі.</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іштей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құпиясын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сырымен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бөліскісі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болу міндетті емес. Бастысы, балада сондай адам болуы керек. Сондықтан, сондай ересек немесе құрдас адамды табуға көмектесіңіздер. Өздеріңіз де баламен құпияларыңызбен бөлісіңіздер. Сонда ол «бөлісу» тәжірибесін жинайды.</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7</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sz="1200" kern="1200" dirty="0">
                <a:solidFill>
                  <a:schemeClr val="tx1"/>
                </a:solidFill>
                <a:effectLst/>
                <a:latin typeface="+mn-lt"/>
                <a:ea typeface="+mn-ea"/>
                <a:cs typeface="+mn-cs"/>
              </a:rPr>
              <a:t>Төртінші ереже – </a:t>
            </a:r>
            <a:r>
              <a:rPr lang="kk-KZ" sz="1200" b="1" kern="1200" dirty="0">
                <a:solidFill>
                  <a:schemeClr val="tx1"/>
                </a:solidFill>
                <a:effectLst/>
                <a:latin typeface="+mn-lt"/>
                <a:ea typeface="+mn-ea"/>
                <a:cs typeface="+mn-cs"/>
              </a:rPr>
              <a:t>ҮЙДЕ ҚАУІПСІЗ ЖӘНЕ ЖАЙЛЫ ОРТА ҚАЛЫПТАСТЫРЫҢЫЗДАР.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Естеріңізде болсын, бала контент ретінде мультимедияны, әрі экран алдында өткізетін уақытты пайдаланады. Оған теледидар, фильмдер, Интернет және ойын құрылғылары кіреді. Бала әлеуметтік желілерде және онлайн-ойындарда кіммен әрекеттес болуы мүмкін екенін біліп жүріңіздер. Шынайы өмірде кіммен араласатынына назар аударыңыздар, қажет болса, өз тәжірибелеріңізбен бөлісе отырып және мысалдар келтіре отырып, дұрыс жолға бағыт беріп отырыңыздар.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Балаларыңызбен қаржы, отбасылық мәселелер немесе сырқаттар сынды күрделі мәселелерді талқылау кезінде мұқият болыңыздар. Мұндай жайттар балаларды қатты алаңдатып қоюы мүмкін. Сәтсіздікке ұшырайтынын алдын-ала біле тұра балаға құзыреті жетпейтін немесе түсінбейтін мәселелерді шешуді тапсырмаңыздар. Сіздер ересексіздер, ал олар – сіздердің балаларыңыз. Сондықтар, мәселелерді ересектер шешеді және мәселе шешуді балаларға үйретеді.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Физикалық белсенділік, ойындар және отбасылық істер үшін уақыт бөліңіздер. Олар «артық» қуаттан арылуға, әрі өздеріңізді тұтастың бір бөлігі, отбасының бір мүшесі ретінде сезінуге мүмкіндік береді.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Өз психикалық денсаулықтарыңызға күтім көрсете отырып, үлгі болыңыздар: өз сезімдеріңіз туралы айтыңыздар. Өздеріңізге ұнайтын істермен шұғылдануға уақыт табыңыздар.</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8</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5 – </a:t>
            </a:r>
            <a:r>
              <a:rPr lang="ru-RU" sz="1200" b="1" kern="1200" dirty="0" err="1">
                <a:solidFill>
                  <a:schemeClr val="tx1"/>
                </a:solidFill>
                <a:effectLst/>
                <a:latin typeface="+mn-lt"/>
                <a:ea typeface="+mn-ea"/>
                <a:cs typeface="+mn-cs"/>
              </a:rPr>
              <a:t>Қиын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жағдайларда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жасөспірімдерге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мәселелерін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шешуге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түскенде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үйретіңіз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тыныстау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тыныштандыратын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ұнайтын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сабырлы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айналысу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серуендеу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көзқараспен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Ықтимал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шешімдерді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жақсарту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идеяларын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асыру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талқылаңыздар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жеңуге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тырыспаңыздар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Соғыс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тек </a:t>
            </a:r>
            <a:r>
              <a:rPr lang="ru-RU" sz="1200" kern="1200" dirty="0" err="1">
                <a:solidFill>
                  <a:schemeClr val="tx1"/>
                </a:solidFill>
                <a:effectLst/>
                <a:latin typeface="+mn-lt"/>
                <a:ea typeface="+mn-ea"/>
                <a:cs typeface="+mn-cs"/>
              </a:rPr>
              <a:t>алыстатып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жібереді</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Бар </a:t>
            </a:r>
            <a:r>
              <a:rPr lang="ru-RU" sz="1200" kern="1200" dirty="0" err="1">
                <a:solidFill>
                  <a:schemeClr val="tx1"/>
                </a:solidFill>
                <a:effectLst/>
                <a:latin typeface="+mn-lt"/>
                <a:ea typeface="+mn-ea"/>
                <a:cs typeface="+mn-cs"/>
              </a:rPr>
              <a:t>назарыңызды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орын алған жайтқа ұқсас жағдайлар туралы анекдоттар айтқанды жақсы көреді, ал балаларға өздері қазір бастан кешіріп жатқан нақты жағдайдың маңыздылығы мен бірегейлігі кемсітілген сияқты болып көрінеді. Ұқсас мәселені шешудегі өз тәжірибесі туралы айтып беру оларға немқұрайдылық болып көрінуі мүмкін. Оның орнына бала өтінгенде тыңдау және қолдау көрсету үшін қолжетімді болыңыздар.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Дайын шешім бермеңіздер. Балаға шешім қабылдауға, өз бетінше әрекет етуге мүмкіндік беріңіздер. Балалар дайын шешімді емес, түсіністік табу сезімін жоғарырақ бағалайды. Тыңдаңыздар, теріске шығармаңыздар. Түрлі амалдар мен жолдар ұсыныңыздар.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Міне, көмектесе алатын бірнеше мысалдар: «Саған әбден қиын болған сияқты қой», «Қиналып жүргеніңді көріп тұрмын», «Саған көмектескім келеді – осыны қалайша жақсырақ істеу керек екенін бірге ойлап тапсақ қайтеді?», «Осыны істеудің амалын таба алатын қабілетің бар екеніне сенімдімін. Мен жаныңдамын».</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Баланың мәселені шешуге күші мен қабілеті жететініне күмән келтірмеңіздер. Кейбір, тіпті күрделі мәселелерді шешуге мүмкіндік берсе және сенім білдірсе, балалардың қолынан көп іс келеді.</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9</a:t>
            </a:fld>
            <a:endParaRPr lang="ru-RU"/>
          </a:p>
        </p:txBody>
      </p:sp>
    </p:spTree>
    <p:extLst>
      <p:ext uri="{BB962C8B-B14F-4D97-AF65-F5344CB8AC3E}">
        <p14:creationId xmlns:p14="http://schemas.microsoft.com/office/powerpoint/2010/main"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5750" y="226063"/>
            <a:ext cx="8018834" cy="4924425"/>
          </a:xfrm>
          <a:prstGeom prst="rect">
            <a:avLst/>
          </a:prstGeom>
        </p:spPr>
        <p:txBody>
          <a:bodyPr wrap="square" lIns="0" tIns="0" rIns="0" bIns="0" rtlCol="0" anchor="t">
            <a:spAutoFit/>
          </a:bodyPr>
          <a:lstStyle/>
          <a:p>
            <a:pPr algn="ctr"/>
            <a:r>
              <a:rPr lang="kk-KZ" sz="8000" b="1" dirty="0">
                <a:solidFill>
                  <a:srgbClr val="05856D"/>
                </a:solidFill>
              </a:rPr>
              <a:t>Балалар мен жасөспірімдердің психикалық денсаулығы</a:t>
            </a:r>
            <a:endParaRPr lang="en-US" sz="8000" b="1" dirty="0">
              <a:solidFill>
                <a:srgbClr val="05856D"/>
              </a:solidFill>
            </a:endParaRP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id="{F57BEFE9-6F67-42FE-AACB-75467E88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id="{C2E1CF64-AD23-4A29-BC1A-ABBBE450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id="{0B110B87-B4EE-4AD9-8278-C2E27EF7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id="{D5972893-E4B5-48C3-8BF7-94F4BEC3A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id="{E2DA7B8F-3BF5-4FE7-ADB9-B329D633F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id="{B542675F-DC22-4AB0-B4E6-825F4A301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id="{2342787B-22E1-4283-94F0-08D73A4C4B1D}"/>
              </a:ext>
            </a:extLst>
          </p:cNvPr>
          <p:cNvSpPr txBox="1">
            <a:spLocks/>
          </p:cNvSpPr>
          <p:nvPr/>
        </p:nvSpPr>
        <p:spPr>
          <a:xfrm>
            <a:off x="1025593" y="6047517"/>
            <a:ext cx="4782581" cy="2315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800" b="1" dirty="0" err="1">
                <a:solidFill>
                  <a:srgbClr val="C00000"/>
                </a:solidFill>
                <a:latin typeface="+mn-lt"/>
              </a:rPr>
              <a:t>Психологтың</a:t>
            </a:r>
            <a:r>
              <a:rPr lang="ru-RU" altLang="ru-RU" sz="4800" b="1" dirty="0">
                <a:solidFill>
                  <a:srgbClr val="C00000"/>
                </a:solidFill>
                <a:latin typeface="+mn-lt"/>
              </a:rPr>
              <a:t> </a:t>
            </a:r>
          </a:p>
          <a:p>
            <a:pPr algn="ctr">
              <a:lnSpc>
                <a:spcPct val="100000"/>
              </a:lnSpc>
            </a:pPr>
            <a:r>
              <a:rPr lang="ru-RU" altLang="ru-RU" sz="4800" b="1" dirty="0" err="1">
                <a:solidFill>
                  <a:srgbClr val="C00000"/>
                </a:solidFill>
                <a:latin typeface="+mn-lt"/>
              </a:rPr>
              <a:t>ата</a:t>
            </a:r>
            <a:r>
              <a:rPr lang="en-GB" altLang="ru-RU" sz="4800" b="1" dirty="0">
                <a:solidFill>
                  <a:srgbClr val="C00000"/>
                </a:solidFill>
                <a:latin typeface="+mn-lt"/>
              </a:rPr>
              <a:t>-</a:t>
            </a:r>
            <a:r>
              <a:rPr lang="kk-KZ" altLang="ru-RU" sz="4800" b="1" dirty="0">
                <a:solidFill>
                  <a:srgbClr val="C00000"/>
                </a:solidFill>
                <a:latin typeface="+mn-lt"/>
              </a:rPr>
              <a:t>аналармен кездесуі</a:t>
            </a:r>
            <a:endParaRPr lang="ru-RU" altLang="ru-RU" sz="4800" b="1" dirty="0">
              <a:solidFill>
                <a:srgbClr val="C0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
          <p:cNvGrpSpPr/>
          <p:nvPr/>
        </p:nvGrpSpPr>
        <p:grpSpPr>
          <a:xfrm>
            <a:off x="265938" y="8230079"/>
            <a:ext cx="7361058" cy="1739071"/>
            <a:chOff x="0" y="1"/>
            <a:chExt cx="3761675" cy="1069883"/>
          </a:xfrm>
        </p:grpSpPr>
        <p:sp>
          <p:nvSpPr>
            <p:cNvPr id="31" name="Freeform 5"/>
            <p:cNvSpPr/>
            <p:nvPr/>
          </p:nvSpPr>
          <p:spPr>
            <a:xfrm>
              <a:off x="0" y="1"/>
              <a:ext cx="3761675" cy="10698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Психобелсенді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заттар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қолдану</a:t>
              </a:r>
              <a:r>
                <a:rPr lang="ru-RU" sz="3200" b="1" dirty="0">
                  <a:solidFill>
                    <a:srgbClr val="05856D"/>
                  </a:solidFill>
                  <a:ea typeface="Open Sans Light" charset="0"/>
                  <a:cs typeface="Open Sans Light" charset="0"/>
                </a:rPr>
                <a:t>. Интернет </a:t>
              </a:r>
              <a:r>
                <a:rPr lang="ru-RU" sz="3200" b="1" dirty="0" err="1">
                  <a:solidFill>
                    <a:srgbClr val="05856D"/>
                  </a:solidFill>
                  <a:ea typeface="Open Sans Light" charset="0"/>
                  <a:cs typeface="Open Sans Light" charset="0"/>
                </a:rPr>
                <a:t>желісіне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тәуелділік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ойынқұмарлық</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p:txBody>
        </p:sp>
      </p:grpSp>
      <p:grpSp>
        <p:nvGrpSpPr>
          <p:cNvPr id="36" name="Group 4"/>
          <p:cNvGrpSpPr/>
          <p:nvPr/>
        </p:nvGrpSpPr>
        <p:grpSpPr>
          <a:xfrm>
            <a:off x="265938" y="3772801"/>
            <a:ext cx="7277861" cy="1739072"/>
            <a:chOff x="-165332" y="-13122"/>
            <a:chExt cx="3750451" cy="654818"/>
          </a:xfrm>
        </p:grpSpPr>
        <p:sp>
          <p:nvSpPr>
            <p:cNvPr id="37" name="Freeform 5"/>
            <p:cNvSpPr/>
            <p:nvPr/>
          </p:nvSpPr>
          <p:spPr>
            <a:xfrm>
              <a:off x="-165332" y="-13122"/>
              <a:ext cx="3750451" cy="654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жерде</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қорлауға</a:t>
              </a:r>
              <a:r>
                <a:rPr lang="ru-RU" sz="3200" b="1" dirty="0">
                  <a:solidFill>
                    <a:srgbClr val="05856D"/>
                  </a:solidFill>
                  <a:ea typeface="Open Sans Light" charset="0"/>
                  <a:cs typeface="Open Sans Light" charset="0"/>
                </a:rPr>
                <a:t> тап </a:t>
              </a:r>
              <a:r>
                <a:rPr lang="ru-RU" sz="3200" b="1" dirty="0" err="1">
                  <a:solidFill>
                    <a:srgbClr val="05856D"/>
                  </a:solidFill>
                  <a:ea typeface="Open Sans Light" charset="0"/>
                  <a:cs typeface="Open Sans Light" charset="0"/>
                </a:rPr>
                <a:t>болатын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a:t>
              </a:r>
              <a:r>
                <a:rPr lang="ru-RU" sz="3200" b="1" dirty="0">
                  <a:solidFill>
                    <a:srgbClr val="05856D"/>
                  </a:solidFill>
                  <a:ea typeface="Open Sans Light" charset="0"/>
                  <a:cs typeface="Open Sans Light" charset="0"/>
                </a:rPr>
                <a:t>.</a:t>
              </a:r>
              <a:endParaRPr lang="en-US" sz="2000" dirty="0"/>
            </a:p>
          </p:txBody>
        </p:sp>
      </p:grpSp>
      <p:grpSp>
        <p:nvGrpSpPr>
          <p:cNvPr id="33" name="Group 4"/>
          <p:cNvGrpSpPr/>
          <p:nvPr/>
        </p:nvGrpSpPr>
        <p:grpSpPr>
          <a:xfrm>
            <a:off x="265939" y="2235469"/>
            <a:ext cx="7277861" cy="1239698"/>
            <a:chOff x="0" y="365264"/>
            <a:chExt cx="3365549" cy="730530"/>
          </a:xfrm>
        </p:grpSpPr>
        <p:sp>
          <p:nvSpPr>
            <p:cNvPr id="34" name="Freeform 5"/>
            <p:cNvSpPr/>
            <p:nvPr/>
          </p:nvSpPr>
          <p:spPr>
            <a:xfrm>
              <a:off x="0" y="365264"/>
              <a:ext cx="3365549" cy="73053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Экономикалық</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материалдық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a:t>
              </a:r>
              <a:r>
                <a:rPr lang="ru-RU" sz="3200" b="1" dirty="0">
                  <a:solidFill>
                    <a:srgbClr val="05856D"/>
                  </a:solidFill>
                  <a:ea typeface="Open Sans Light" charset="0"/>
                  <a:cs typeface="Open Sans Light" charset="0"/>
                </a:rPr>
                <a:t>.</a:t>
              </a:r>
            </a:p>
            <a:p>
              <a:endParaRPr lang="en-US" sz="2000" dirty="0"/>
            </a:p>
          </p:txBody>
        </p:sp>
      </p:grpSp>
      <p:grpSp>
        <p:nvGrpSpPr>
          <p:cNvPr id="4" name="Group 4"/>
          <p:cNvGrpSpPr/>
          <p:nvPr/>
        </p:nvGrpSpPr>
        <p:grpSpPr>
          <a:xfrm>
            <a:off x="265938" y="5809508"/>
            <a:ext cx="7277860" cy="2169701"/>
            <a:chOff x="-288021" y="220"/>
            <a:chExt cx="3206655" cy="1186819"/>
          </a:xfrm>
        </p:grpSpPr>
        <p:sp>
          <p:nvSpPr>
            <p:cNvPr id="5" name="Freeform 5"/>
            <p:cNvSpPr/>
            <p:nvPr/>
          </p:nvSpPr>
          <p:spPr>
            <a:xfrm>
              <a:off x="-288021" y="220"/>
              <a:ext cx="3206655" cy="118681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r>
                <a:rPr lang="ru-RU" sz="3200" b="1" dirty="0" err="1">
                  <a:solidFill>
                    <a:srgbClr val="05856D"/>
                  </a:solidFill>
                  <a:ea typeface="Open Sans Light" charset="0"/>
                  <a:cs typeface="Open Sans Light" charset="0"/>
                </a:rPr>
                <a:t>Өмірдегі</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өзгерістер</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көшу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ауыстыру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ананың ажырасуы, жақын адамның немесе жануардың қазасы, т.б.</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a:p>
              <a:endParaRPr lang="en-US" sz="2000" dirty="0"/>
            </a:p>
          </p:txBody>
        </p:sp>
      </p:grpSp>
      <p:grpSp>
        <p:nvGrpSpPr>
          <p:cNvPr id="6" name="Group 6"/>
          <p:cNvGrpSpPr/>
          <p:nvPr/>
        </p:nvGrpSpPr>
        <p:grpSpPr>
          <a:xfrm>
            <a:off x="8064404" y="3879002"/>
            <a:ext cx="9859221" cy="2000215"/>
            <a:chOff x="-217925" y="-113275"/>
            <a:chExt cx="3933698" cy="1567572"/>
          </a:xfrm>
        </p:grpSpPr>
        <p:sp>
          <p:nvSpPr>
            <p:cNvPr id="7" name="Freeform 7"/>
            <p:cNvSpPr/>
            <p:nvPr/>
          </p:nvSpPr>
          <p:spPr>
            <a:xfrm>
              <a:off x="-217925" y="-113275"/>
              <a:ext cx="3933698" cy="15675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өз</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өзіне қол салуға әрекеттену немесе отбасында өзге мүшелердің немесе отбасына жақын адамдардың суицид жасауы</a:t>
              </a:r>
              <a:r>
                <a:rPr lang="ru-RU" sz="3200" b="1" dirty="0">
                  <a:solidFill>
                    <a:srgbClr val="05856D"/>
                  </a:solidFill>
                  <a:ea typeface="Open Sans Light" charset="0"/>
                  <a:cs typeface="Open Sans Light" charset="0"/>
                </a:rPr>
                <a:t>. </a:t>
              </a:r>
              <a:endParaRPr lang="en-US" sz="2000" dirty="0"/>
            </a:p>
          </p:txBody>
        </p:sp>
      </p:grpSp>
      <p:grpSp>
        <p:nvGrpSpPr>
          <p:cNvPr id="8" name="Group 8"/>
          <p:cNvGrpSpPr/>
          <p:nvPr/>
        </p:nvGrpSpPr>
        <p:grpSpPr>
          <a:xfrm>
            <a:off x="8064403" y="2163962"/>
            <a:ext cx="9859222" cy="1562640"/>
            <a:chOff x="-459178" y="-288561"/>
            <a:chExt cx="4442359" cy="886002"/>
          </a:xfrm>
        </p:grpSpPr>
        <p:sp>
          <p:nvSpPr>
            <p:cNvPr id="9" name="Freeform 9"/>
            <p:cNvSpPr/>
            <p:nvPr/>
          </p:nvSpPr>
          <p:spPr>
            <a:xfrm>
              <a:off x="-459178" y="-288561"/>
              <a:ext cx="4442359" cy="88600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Білім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бермейтін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нашар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созылмалы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сырқаттар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оқшаулық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шектеулі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мүмкіншіліктер</a:t>
              </a:r>
              <a:r>
                <a:rPr lang="ru-RU" sz="3200" b="1" dirty="0">
                  <a:solidFill>
                    <a:srgbClr val="05856D"/>
                  </a:solidFill>
                  <a:ea typeface="Open Sans Light" charset="0"/>
                  <a:cs typeface="Open Sans Light" charset="0"/>
                </a:rPr>
                <a:t>.</a:t>
              </a:r>
              <a:endParaRPr lang="en-US" sz="2000" dirty="0"/>
            </a:p>
          </p:txBody>
        </p:sp>
      </p:grpSp>
      <p:sp>
        <p:nvSpPr>
          <p:cNvPr id="25" name="Заголовок 24"/>
          <p:cNvSpPr>
            <a:spLocks noGrp="1"/>
          </p:cNvSpPr>
          <p:nvPr>
            <p:ph type="title"/>
          </p:nvPr>
        </p:nvSpPr>
        <p:spPr>
          <a:xfrm>
            <a:off x="-9617" y="428924"/>
            <a:ext cx="17924929" cy="1143000"/>
          </a:xfrm>
        </p:spPr>
        <p:txBody>
          <a:bodyPr>
            <a:noAutofit/>
          </a:bodyPr>
          <a:lstStyle/>
          <a:p>
            <a:r>
              <a:rPr lang="ru-RU" b="1" dirty="0" err="1">
                <a:solidFill>
                  <a:srgbClr val="05856D"/>
                </a:solidFill>
                <a:latin typeface="+mn-lt"/>
                <a:ea typeface="Open Sans Light" charset="0"/>
                <a:cs typeface="Open Sans Light" charset="0"/>
              </a:rPr>
              <a:t>Балалар</a:t>
            </a:r>
            <a:r>
              <a:rPr lang="ru-RU" b="1" dirty="0">
                <a:solidFill>
                  <a:srgbClr val="05856D"/>
                </a:solidFill>
                <a:latin typeface="+mn-lt"/>
                <a:ea typeface="Open Sans Light" charset="0"/>
                <a:cs typeface="Open Sans Light" charset="0"/>
              </a:rPr>
              <a:t> мен </a:t>
            </a:r>
            <a:r>
              <a:rPr lang="ru-RU" b="1" dirty="0" err="1">
                <a:solidFill>
                  <a:srgbClr val="05856D"/>
                </a:solidFill>
                <a:latin typeface="+mn-lt"/>
                <a:ea typeface="Open Sans Light" charset="0"/>
                <a:cs typeface="Open Sans Light" charset="0"/>
              </a:rPr>
              <a:t>жасөспірімдердің</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психикалық</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денсаулығында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кінарат</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туындауына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апаруы</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мүмкін</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жайттар</a:t>
            </a:r>
            <a:endParaRPr lang="ru-RU" b="1" dirty="0">
              <a:solidFill>
                <a:srgbClr val="05856D"/>
              </a:solidFill>
              <a:latin typeface="+mn-lt"/>
              <a:ea typeface="Open Sans Light" charset="0"/>
              <a:cs typeface="Open Sans Light" charset="0"/>
            </a:endParaRPr>
          </a:p>
        </p:txBody>
      </p:sp>
      <p:grpSp>
        <p:nvGrpSpPr>
          <p:cNvPr id="40" name="Group 6">
            <a:extLst>
              <a:ext uri="{FF2B5EF4-FFF2-40B4-BE49-F238E27FC236}">
                <a16:creationId xmlns:a16="http://schemas.microsoft.com/office/drawing/2014/main" id="{37A9A3E8-ECD8-47CA-B043-F9D8A524F60C}"/>
              </a:ext>
            </a:extLst>
          </p:cNvPr>
          <p:cNvGrpSpPr/>
          <p:nvPr/>
        </p:nvGrpSpPr>
        <p:grpSpPr>
          <a:xfrm>
            <a:off x="8079644" y="7926799"/>
            <a:ext cx="9942419" cy="2169701"/>
            <a:chOff x="-220136" y="923864"/>
            <a:chExt cx="3966893" cy="1828416"/>
          </a:xfrm>
        </p:grpSpPr>
        <p:sp>
          <p:nvSpPr>
            <p:cNvPr id="41" name="Freeform 7">
              <a:extLst>
                <a:ext uri="{FF2B5EF4-FFF2-40B4-BE49-F238E27FC236}">
                  <a16:creationId xmlns:a16="http://schemas.microsoft.com/office/drawing/2014/main" id="{7C7CF5F0-6644-4FF9-9497-B896D9F87981}"/>
                </a:ext>
              </a:extLst>
            </p:cNvPr>
            <p:cNvSpPr/>
            <p:nvPr/>
          </p:nvSpPr>
          <p:spPr>
            <a:xfrm>
              <a:off x="-220136" y="923864"/>
              <a:ext cx="3966893" cy="18284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Жеткілікті</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көңіл</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бөлмеу</a:t>
              </a:r>
              <a:r>
                <a:rPr lang="ru-RU" sz="3600" b="1" dirty="0">
                  <a:solidFill>
                    <a:srgbClr val="C00000"/>
                  </a:solidFill>
                  <a:ea typeface="Open Sans Light" charset="0"/>
                  <a:cs typeface="Open Sans Light" charset="0"/>
                </a:rPr>
                <a:t> және </a:t>
              </a:r>
              <a:r>
                <a:rPr lang="ru-RU" sz="3600" b="1" dirty="0" err="1">
                  <a:solidFill>
                    <a:srgbClr val="C00000"/>
                  </a:solidFill>
                  <a:ea typeface="Open Sans Light" charset="0"/>
                  <a:cs typeface="Open Sans Light" charset="0"/>
                </a:rPr>
                <a:t>қамқор</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болмау</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бір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дүниеге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келуі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үйде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тым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шаруа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атқару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басқа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мүшелеріне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қарау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endParaRPr lang="en-US" sz="2000" dirty="0"/>
            </a:p>
          </p:txBody>
        </p:sp>
      </p:grpSp>
      <p:grpSp>
        <p:nvGrpSpPr>
          <p:cNvPr id="42" name="Group 6">
            <a:extLst>
              <a:ext uri="{FF2B5EF4-FFF2-40B4-BE49-F238E27FC236}">
                <a16:creationId xmlns:a16="http://schemas.microsoft.com/office/drawing/2014/main" id="{DAC834D3-6B64-4E00-8976-311D9F2A187D}"/>
              </a:ext>
            </a:extLst>
          </p:cNvPr>
          <p:cNvGrpSpPr/>
          <p:nvPr/>
        </p:nvGrpSpPr>
        <p:grpSpPr>
          <a:xfrm>
            <a:off x="8079644" y="5962942"/>
            <a:ext cx="9859221" cy="1690424"/>
            <a:chOff x="-272650" y="1400475"/>
            <a:chExt cx="3933698" cy="1324788"/>
          </a:xfrm>
        </p:grpSpPr>
        <p:sp>
          <p:nvSpPr>
            <p:cNvPr id="43" name="Freeform 7">
              <a:extLst>
                <a:ext uri="{FF2B5EF4-FFF2-40B4-BE49-F238E27FC236}">
                  <a16:creationId xmlns:a16="http://schemas.microsoft.com/office/drawing/2014/main" id="{6584286F-0C59-4211-AE5D-778CC237D188}"/>
                </a:ext>
              </a:extLst>
            </p:cNvPr>
            <p:cNvSpPr/>
            <p:nvPr/>
          </p:nvSpPr>
          <p:spPr>
            <a:xfrm>
              <a:off x="-272650" y="14004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Жанға</a:t>
              </a:r>
              <a:r>
                <a:rPr lang="ru-RU" sz="3600" b="1" dirty="0">
                  <a:solidFill>
                    <a:srgbClr val="C00000"/>
                  </a:solidFill>
                  <a:ea typeface="Open Sans Light" charset="0"/>
                  <a:cs typeface="Open Sans Light" charset="0"/>
                </a:rPr>
                <a:t> жара </a:t>
              </a:r>
              <a:r>
                <a:rPr lang="ru-RU" sz="3600" b="1" dirty="0" err="1">
                  <a:solidFill>
                    <a:srgbClr val="C00000"/>
                  </a:solidFill>
                  <a:ea typeface="Open Sans Light" charset="0"/>
                  <a:cs typeface="Open Sans Light" charset="0"/>
                </a:rPr>
                <a:t>салатын</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жайт</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қашан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болғаны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емес). </a:t>
              </a:r>
              <a:r>
                <a:rPr lang="ru-RU" sz="3200" b="1" dirty="0" err="1">
                  <a:solidFill>
                    <a:srgbClr val="05856D"/>
                  </a:solidFill>
                  <a:ea typeface="Open Sans Light" charset="0"/>
                  <a:cs typeface="Open Sans Light" charset="0"/>
                </a:rPr>
                <a:t>Қатыгездік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Егер</a:t>
              </a:r>
              <a:r>
                <a:rPr lang="ru-RU" sz="3200" b="1" dirty="0">
                  <a:solidFill>
                    <a:srgbClr val="05856D"/>
                  </a:solidFill>
                  <a:ea typeface="Open Sans Light" charset="0"/>
                  <a:cs typeface="Open Sans Light" charset="0"/>
                </a:rPr>
                <a:t> бала </a:t>
              </a:r>
              <a:r>
                <a:rPr lang="ru-RU" sz="3200" b="1" dirty="0" err="1">
                  <a:solidFill>
                    <a:srgbClr val="05856D"/>
                  </a:solidFill>
                  <a:ea typeface="Open Sans Light" charset="0"/>
                  <a:cs typeface="Open Sans Light" charset="0"/>
                </a:rPr>
                <a:t>қатыгездіктің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қылмыстың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құрбаны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куәсі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болса</a:t>
              </a:r>
              <a:r>
                <a:rPr lang="ru-RU" sz="3200" b="1" dirty="0">
                  <a:solidFill>
                    <a:srgbClr val="05856D"/>
                  </a:solidFill>
                  <a:ea typeface="Open Sans Light" charset="0"/>
                  <a:cs typeface="Open Sans Light" charset="0"/>
                </a:rPr>
                <a:t>.</a:t>
              </a:r>
              <a:endParaRPr lang="en-US" sz="2000" dirty="0"/>
            </a:p>
          </p:txBody>
        </p:sp>
      </p:grpSp>
      <p:sp>
        <p:nvSpPr>
          <p:cNvPr id="2" name="TextBox 1">
            <a:extLst>
              <a:ext uri="{FF2B5EF4-FFF2-40B4-BE49-F238E27FC236}">
                <a16:creationId xmlns:a16="http://schemas.microsoft.com/office/drawing/2014/main" id="{F9719488-6468-0048-9AE3-17D64E7CEEFC}"/>
              </a:ext>
            </a:extLst>
          </p:cNvPr>
          <p:cNvSpPr txBox="1"/>
          <p:nvPr/>
        </p:nvSpPr>
        <p:spPr>
          <a:xfrm>
            <a:off x="8234303" y="4236155"/>
            <a:ext cx="1828800" cy="369332"/>
          </a:xfrm>
          <a:prstGeom prst="rect">
            <a:avLst/>
          </a:prstGeom>
          <a:noFill/>
        </p:spPr>
        <p:txBody>
          <a:bodyPr wrap="square" rtlCol="0">
            <a:spAutoFit/>
          </a:bodyPr>
          <a:lstStyle/>
          <a:p>
            <a:pPr algn="l"/>
            <a:r>
              <a:rPr lang="ru-RU" dirty="0"/>
              <a:t> </a:t>
            </a:r>
            <a:endParaRPr lang="ru-S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p:nvPr/>
        </p:nvGrpSpPr>
        <p:grpSpPr>
          <a:xfrm>
            <a:off x="526102" y="2420390"/>
            <a:ext cx="8295457" cy="5113704"/>
            <a:chOff x="-6277" y="388462"/>
            <a:chExt cx="4175520" cy="671577"/>
          </a:xfrm>
        </p:grpSpPr>
        <p:sp>
          <p:nvSpPr>
            <p:cNvPr id="34" name="Freeform 5"/>
            <p:cNvSpPr/>
            <p:nvPr/>
          </p:nvSpPr>
          <p:spPr>
            <a:xfrm>
              <a:off x="-6277" y="388462"/>
              <a:ext cx="4175520" cy="6715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Өкінішке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орай</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уақытылы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алмайды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жетістіктерге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жетуге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дос</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табуға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анасынан тәуелсіз болуға кедергі келтіруі мүмкін. Психикалық денсаулығында бұзылыстары бар балалар мен жасөспірімдер даму барысында негізгі сатылардан сәтті өтуде қиналуы мүмкін.</a:t>
              </a:r>
              <a:endParaRPr lang="en-US" sz="2000" dirty="0"/>
            </a:p>
          </p:txBody>
        </p:sp>
      </p:grpSp>
      <p:sp>
        <p:nvSpPr>
          <p:cNvPr id="26" name="Объект 25"/>
          <p:cNvSpPr>
            <a:spLocks noGrp="1"/>
          </p:cNvSpPr>
          <p:nvPr>
            <p:ph idx="1"/>
          </p:nvPr>
        </p:nvSpPr>
        <p:spPr>
          <a:xfrm>
            <a:off x="549655" y="8420100"/>
            <a:ext cx="17292228" cy="1676400"/>
          </a:xfrm>
          <a:ln w="38100">
            <a:noFill/>
          </a:ln>
        </p:spPr>
        <p:txBody>
          <a:bodyPr>
            <a:normAutofit/>
          </a:bodyPr>
          <a:lstStyle/>
          <a:p>
            <a:pPr marL="0" indent="0" algn="ctr">
              <a:spcBef>
                <a:spcPts val="0"/>
              </a:spcBef>
              <a:buNone/>
            </a:pPr>
            <a:r>
              <a:rPr lang="ru-RU" sz="4000" b="1" dirty="0" err="1">
                <a:solidFill>
                  <a:srgbClr val="C00000"/>
                </a:solidFill>
              </a:rPr>
              <a:t>Ересектердің</a:t>
            </a:r>
            <a:r>
              <a:rPr lang="ru-RU" sz="4000" b="1" dirty="0">
                <a:solidFill>
                  <a:srgbClr val="C00000"/>
                </a:solidFill>
              </a:rPr>
              <a:t> </a:t>
            </a:r>
            <a:r>
              <a:rPr lang="ru-RU" sz="4000" b="1" dirty="0" err="1">
                <a:solidFill>
                  <a:srgbClr val="C00000"/>
                </a:solidFill>
              </a:rPr>
              <a:t>психикалық</a:t>
            </a:r>
            <a:r>
              <a:rPr lang="ru-RU" sz="4000" b="1" dirty="0">
                <a:solidFill>
                  <a:srgbClr val="C00000"/>
                </a:solidFill>
              </a:rPr>
              <a:t> </a:t>
            </a:r>
            <a:r>
              <a:rPr lang="ru-RU" sz="4000" b="1" dirty="0" err="1">
                <a:solidFill>
                  <a:srgbClr val="C00000"/>
                </a:solidFill>
              </a:rPr>
              <a:t>денсаулығындағы</a:t>
            </a:r>
            <a:r>
              <a:rPr lang="ru-RU" sz="4000" b="1" dirty="0">
                <a:solidFill>
                  <a:srgbClr val="C00000"/>
                </a:solidFill>
              </a:rPr>
              <a:t> </a:t>
            </a:r>
            <a:r>
              <a:rPr lang="ru-RU" sz="4000" b="1" dirty="0" err="1">
                <a:solidFill>
                  <a:srgbClr val="C00000"/>
                </a:solidFill>
              </a:rPr>
              <a:t>кінараттардың</a:t>
            </a:r>
            <a:r>
              <a:rPr lang="ru-RU" sz="4000" b="1" dirty="0">
                <a:solidFill>
                  <a:srgbClr val="C00000"/>
                </a:solidFill>
              </a:rPr>
              <a:t> </a:t>
            </a:r>
            <a:r>
              <a:rPr lang="ru-RU" sz="4000" b="1" dirty="0" err="1">
                <a:solidFill>
                  <a:srgbClr val="C00000"/>
                </a:solidFill>
              </a:rPr>
              <a:t>басым</a:t>
            </a:r>
            <a:r>
              <a:rPr lang="ru-RU" sz="4000" b="1" dirty="0">
                <a:solidFill>
                  <a:srgbClr val="C00000"/>
                </a:solidFill>
              </a:rPr>
              <a:t> </a:t>
            </a:r>
            <a:r>
              <a:rPr lang="ru-RU" sz="4000" b="1" dirty="0" err="1">
                <a:solidFill>
                  <a:srgbClr val="C00000"/>
                </a:solidFill>
              </a:rPr>
              <a:t>көпшілігі</a:t>
            </a:r>
            <a:r>
              <a:rPr lang="ru-RU" sz="4000" b="1" dirty="0">
                <a:solidFill>
                  <a:srgbClr val="C00000"/>
                </a:solidFill>
              </a:rPr>
              <a:t> </a:t>
            </a:r>
            <a:r>
              <a:rPr lang="ru-RU" sz="4000" b="1" dirty="0" err="1">
                <a:solidFill>
                  <a:srgbClr val="C00000"/>
                </a:solidFill>
              </a:rPr>
              <a:t>жасөспірімдік</a:t>
            </a:r>
            <a:r>
              <a:rPr lang="ru-RU" sz="4000" b="1" dirty="0">
                <a:solidFill>
                  <a:srgbClr val="C00000"/>
                </a:solidFill>
              </a:rPr>
              <a:t> </a:t>
            </a:r>
            <a:r>
              <a:rPr lang="ru-RU" sz="4000" b="1" dirty="0" err="1">
                <a:solidFill>
                  <a:srgbClr val="C00000"/>
                </a:solidFill>
              </a:rPr>
              <a:t>жаста</a:t>
            </a:r>
            <a:r>
              <a:rPr lang="ru-RU" sz="4000" b="1" dirty="0">
                <a:solidFill>
                  <a:srgbClr val="C00000"/>
                </a:solidFill>
              </a:rPr>
              <a:t> </a:t>
            </a:r>
            <a:r>
              <a:rPr lang="ru-RU" sz="4000" b="1" dirty="0" err="1">
                <a:solidFill>
                  <a:srgbClr val="C00000"/>
                </a:solidFill>
              </a:rPr>
              <a:t>басталады</a:t>
            </a:r>
            <a:r>
              <a:rPr lang="ru-RU" sz="4000" b="1" dirty="0">
                <a:solidFill>
                  <a:srgbClr val="C00000"/>
                </a:solidFill>
              </a:rPr>
              <a:t>.</a:t>
            </a:r>
          </a:p>
        </p:txBody>
      </p:sp>
      <p:sp>
        <p:nvSpPr>
          <p:cNvPr id="24" name="Freeform 5">
            <a:extLst>
              <a:ext uri="{FF2B5EF4-FFF2-40B4-BE49-F238E27FC236}">
                <a16:creationId xmlns:a16="http://schemas.microsoft.com/office/drawing/2014/main" id="{DF23796B-592F-4784-87FA-9E8B5537ED02}"/>
              </a:ext>
            </a:extLst>
          </p:cNvPr>
          <p:cNvSpPr/>
          <p:nvPr/>
        </p:nvSpPr>
        <p:spPr>
          <a:xfrm>
            <a:off x="9466442" y="2468197"/>
            <a:ext cx="8295456" cy="534230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Жақсы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жаңалық</a:t>
            </a:r>
            <a:r>
              <a:rPr lang="ru-RU" sz="3200" b="1" dirty="0">
                <a:solidFill>
                  <a:srgbClr val="05856D"/>
                </a:solidFill>
                <a:ea typeface="Open Sans Light" charset="0"/>
                <a:cs typeface="Open Sans Light" charset="0"/>
              </a:rPr>
              <a:t> –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емделеді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Эмоциялық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денсаулығында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туындаған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кінараттармен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күресіп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жүрген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көрсетудің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түрлі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әдістері</a:t>
            </a:r>
            <a:r>
              <a:rPr lang="ru-RU" sz="3200" b="1" dirty="0">
                <a:solidFill>
                  <a:srgbClr val="05856D"/>
                </a:solidFill>
                <a:ea typeface="Open Sans Light" charset="0"/>
                <a:cs typeface="Open Sans Light" charset="0"/>
              </a:rPr>
              <a:t> бар. </a:t>
            </a:r>
            <a:r>
              <a:rPr lang="ru-RU" sz="3200" b="1" dirty="0" err="1">
                <a:solidFill>
                  <a:srgbClr val="05856D"/>
                </a:solidFill>
                <a:ea typeface="Open Sans Light" charset="0"/>
                <a:cs typeface="Open Sans Light" charset="0"/>
              </a:rPr>
              <a:t>Мейлінше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ертерек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Осылайша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мәселенің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ушығып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кетуіне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тосқауыл</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болуға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оның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дамуына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болашақ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ересек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өміріне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тигізетін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әсерін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азайтуға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болады</a:t>
            </a:r>
            <a:r>
              <a:rPr lang="ru-RU" sz="2800" b="1" dirty="0">
                <a:solidFill>
                  <a:srgbClr val="05856D"/>
                </a:solidFill>
                <a:ea typeface="Open Sans Light" charset="0"/>
                <a:cs typeface="Open Sans Light" charset="0"/>
              </a:rPr>
              <a:t>.</a:t>
            </a:r>
            <a:endParaRPr lang="en-US" dirty="0"/>
          </a:p>
        </p:txBody>
      </p:sp>
      <p:sp>
        <p:nvSpPr>
          <p:cNvPr id="27" name="Объект 25">
            <a:extLst>
              <a:ext uri="{FF2B5EF4-FFF2-40B4-BE49-F238E27FC236}">
                <a16:creationId xmlns:a16="http://schemas.microsoft.com/office/drawing/2014/main" id="{D6DFFC23-45C4-4DA0-BA3C-06DDA7D53771}"/>
              </a:ext>
            </a:extLst>
          </p:cNvPr>
          <p:cNvSpPr txBox="1">
            <a:spLocks/>
          </p:cNvSpPr>
          <p:nvPr/>
        </p:nvSpPr>
        <p:spPr>
          <a:xfrm>
            <a:off x="685800" y="190500"/>
            <a:ext cx="17292228" cy="1371600"/>
          </a:xfrm>
          <a:prstGeom prst="rect">
            <a:avLst/>
          </a:prstGeom>
          <a:ln w="38100">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4400" b="1" dirty="0" err="1">
                <a:solidFill>
                  <a:srgbClr val="05856D"/>
                </a:solidFill>
                <a:ea typeface="Open Sans Light" charset="0"/>
                <a:cs typeface="Open Sans Light" charset="0"/>
              </a:rPr>
              <a:t>Психикалық</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денсаулықтағы</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кінараттар</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кез</a:t>
            </a:r>
            <a:r>
              <a:rPr lang="en-GB" sz="4400" b="1" dirty="0">
                <a:solidFill>
                  <a:srgbClr val="05856D"/>
                </a:solidFill>
                <a:ea typeface="Open Sans Light" charset="0"/>
                <a:cs typeface="Open Sans Light" charset="0"/>
              </a:rPr>
              <a:t>-</a:t>
            </a:r>
            <a:r>
              <a:rPr lang="kk-KZ" sz="4400" b="1" dirty="0">
                <a:solidFill>
                  <a:srgbClr val="05856D"/>
                </a:solidFill>
                <a:ea typeface="Open Sans Light" charset="0"/>
                <a:cs typeface="Open Sans Light" charset="0"/>
              </a:rPr>
              <a:t>келген жаста пайда болып, балаларға әсерін тигізуі мүмкін</a:t>
            </a:r>
            <a:r>
              <a:rPr lang="ru-RU" sz="4400" b="1" dirty="0">
                <a:solidFill>
                  <a:srgbClr val="05856D"/>
                </a:solidFill>
                <a:ea typeface="Open Sans Light" charset="0"/>
                <a:cs typeface="Open Sans Light" charset="0"/>
              </a:rPr>
              <a:t>.</a:t>
            </a:r>
          </a:p>
        </p:txBody>
      </p:sp>
    </p:spTree>
    <p:extLst>
      <p:ext uri="{BB962C8B-B14F-4D97-AF65-F5344CB8AC3E}">
        <p14:creationId xmlns:p14="http://schemas.microsoft.com/office/powerpoint/2010/main" val="18931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67" y="1845793"/>
            <a:ext cx="7565047" cy="1213282"/>
            <a:chOff x="0" y="0"/>
            <a:chExt cx="10086730" cy="1617708"/>
          </a:xfrm>
        </p:grpSpPr>
        <p:grpSp>
          <p:nvGrpSpPr>
            <p:cNvPr id="3" name="Group 3"/>
            <p:cNvGrpSpPr/>
            <p:nvPr/>
          </p:nvGrpSpPr>
          <p:grpSpPr>
            <a:xfrm>
              <a:off x="0" y="0"/>
              <a:ext cx="10086730" cy="1515600"/>
              <a:chOff x="0" y="0"/>
              <a:chExt cx="17273519" cy="2595464"/>
            </a:xfrm>
          </p:grpSpPr>
          <p:sp>
            <p:nvSpPr>
              <p:cNvPr id="4" name="Freeform 4"/>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5" name="TextBox 5"/>
            <p:cNvSpPr txBox="1"/>
            <p:nvPr/>
          </p:nvSpPr>
          <p:spPr>
            <a:xfrm>
              <a:off x="787157" y="497658"/>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ОЙЛАУ ҚАБІЛЕТІНДЕГІ ӨЗГЕРІСТЕР </a:t>
              </a:r>
              <a:endParaRPr lang="en-US" sz="3600" b="1" dirty="0">
                <a:solidFill>
                  <a:srgbClr val="3D420C"/>
                </a:solidFill>
              </a:endParaRPr>
            </a:p>
          </p:txBody>
        </p:sp>
      </p:grpSp>
      <p:grpSp>
        <p:nvGrpSpPr>
          <p:cNvPr id="6" name="Group 6"/>
          <p:cNvGrpSpPr/>
          <p:nvPr/>
        </p:nvGrpSpPr>
        <p:grpSpPr>
          <a:xfrm>
            <a:off x="5029200" y="3211113"/>
            <a:ext cx="7565047" cy="1132640"/>
            <a:chOff x="0" y="0"/>
            <a:chExt cx="10086730" cy="1510186"/>
          </a:xfrm>
        </p:grpSpPr>
        <p:grpSp>
          <p:nvGrpSpPr>
            <p:cNvPr id="7" name="Group 7"/>
            <p:cNvGrpSpPr/>
            <p:nvPr/>
          </p:nvGrpSpPr>
          <p:grpSpPr>
            <a:xfrm>
              <a:off x="0" y="0"/>
              <a:ext cx="10086730" cy="1510186"/>
              <a:chOff x="0" y="0"/>
              <a:chExt cx="17273519" cy="2586193"/>
            </a:xfrm>
          </p:grpSpPr>
          <p:sp>
            <p:nvSpPr>
              <p:cNvPr id="8" name="Freeform 8"/>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9" name="TextBox 9"/>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endParaRPr lang="en-US" sz="3600" b="1" dirty="0">
                <a:solidFill>
                  <a:srgbClr val="3D420C"/>
                </a:solidFill>
              </a:endParaRPr>
            </a:p>
          </p:txBody>
        </p:sp>
      </p:grpSp>
      <p:grpSp>
        <p:nvGrpSpPr>
          <p:cNvPr id="10" name="Group 10"/>
          <p:cNvGrpSpPr/>
          <p:nvPr/>
        </p:nvGrpSpPr>
        <p:grpSpPr>
          <a:xfrm>
            <a:off x="228600" y="4572372"/>
            <a:ext cx="7565047" cy="1211251"/>
            <a:chOff x="0" y="0"/>
            <a:chExt cx="10086730" cy="1615000"/>
          </a:xfrm>
        </p:grpSpPr>
        <p:grpSp>
          <p:nvGrpSpPr>
            <p:cNvPr id="11" name="Group 11"/>
            <p:cNvGrpSpPr/>
            <p:nvPr/>
          </p:nvGrpSpPr>
          <p:grpSpPr>
            <a:xfrm>
              <a:off x="0" y="0"/>
              <a:ext cx="10086730" cy="1510186"/>
              <a:chOff x="0" y="0"/>
              <a:chExt cx="17273519" cy="2586193"/>
            </a:xfrm>
          </p:grpSpPr>
          <p:sp>
            <p:nvSpPr>
              <p:cNvPr id="12" name="Freeform 12"/>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3" name="TextBox 13"/>
            <p:cNvSpPr txBox="1"/>
            <p:nvPr/>
          </p:nvSpPr>
          <p:spPr>
            <a:xfrm>
              <a:off x="787157" y="494950"/>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endParaRPr lang="en-US" sz="3600" b="1" dirty="0">
                <a:solidFill>
                  <a:srgbClr val="3D420C"/>
                </a:solidFill>
              </a:endParaRPr>
            </a:p>
          </p:txBody>
        </p:sp>
      </p:grpSp>
      <p:grpSp>
        <p:nvGrpSpPr>
          <p:cNvPr id="14" name="Group 14"/>
          <p:cNvGrpSpPr/>
          <p:nvPr/>
        </p:nvGrpSpPr>
        <p:grpSpPr>
          <a:xfrm>
            <a:off x="5619568" y="5898564"/>
            <a:ext cx="7565047" cy="1132640"/>
            <a:chOff x="0" y="0"/>
            <a:chExt cx="10086730" cy="1510186"/>
          </a:xfrm>
        </p:grpSpPr>
        <p:grpSp>
          <p:nvGrpSpPr>
            <p:cNvPr id="15" name="Group 15"/>
            <p:cNvGrpSpPr/>
            <p:nvPr/>
          </p:nvGrpSpPr>
          <p:grpSpPr>
            <a:xfrm>
              <a:off x="0" y="0"/>
              <a:ext cx="10086730" cy="1510186"/>
              <a:chOff x="0" y="0"/>
              <a:chExt cx="17273519" cy="2586193"/>
            </a:xfrm>
          </p:grpSpPr>
          <p:sp>
            <p:nvSpPr>
              <p:cNvPr id="16" name="Freeform 16"/>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7" name="TextBox 17"/>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endParaRPr lang="en-US" sz="3600" b="1" dirty="0">
                <a:solidFill>
                  <a:srgbClr val="3D420C"/>
                </a:solidFill>
              </a:endParaRPr>
            </a:p>
          </p:txBody>
        </p:sp>
      </p:grpSp>
      <p:sp>
        <p:nvSpPr>
          <p:cNvPr id="19" name="TextBox 19"/>
          <p:cNvSpPr txBox="1"/>
          <p:nvPr/>
        </p:nvSpPr>
        <p:spPr>
          <a:xfrm>
            <a:off x="285567" y="72332"/>
            <a:ext cx="12502177" cy="1477328"/>
          </a:xfrm>
          <a:prstGeom prst="rect">
            <a:avLst/>
          </a:prstGeom>
        </p:spPr>
        <p:txBody>
          <a:bodyPr wrap="square" lIns="0" tIns="0" rIns="0" bIns="0" rtlCol="0" anchor="t">
            <a:spAutoFit/>
          </a:bodyPr>
          <a:lstStyle/>
          <a:p>
            <a:pPr algn="ctr"/>
            <a:r>
              <a:rPr lang="ru-RU" sz="4800" b="1" dirty="0" err="1">
                <a:solidFill>
                  <a:srgbClr val="189F87"/>
                </a:solidFill>
              </a:rPr>
              <a:t>Баламның</a:t>
            </a:r>
            <a:r>
              <a:rPr lang="ru-RU" sz="4800" b="1" dirty="0">
                <a:solidFill>
                  <a:srgbClr val="189F87"/>
                </a:solidFill>
              </a:rPr>
              <a:t> </a:t>
            </a:r>
            <a:r>
              <a:rPr lang="ru-RU" sz="4800" b="1" dirty="0" err="1">
                <a:solidFill>
                  <a:srgbClr val="189F87"/>
                </a:solidFill>
              </a:rPr>
              <a:t>психикалық</a:t>
            </a:r>
            <a:r>
              <a:rPr lang="ru-RU" sz="4800" b="1" dirty="0">
                <a:solidFill>
                  <a:srgbClr val="189F87"/>
                </a:solidFill>
              </a:rPr>
              <a:t> </a:t>
            </a:r>
            <a:r>
              <a:rPr lang="ru-RU" sz="4800" b="1" dirty="0" err="1">
                <a:solidFill>
                  <a:srgbClr val="189F87"/>
                </a:solidFill>
              </a:rPr>
              <a:t>денсаулығында</a:t>
            </a:r>
            <a:r>
              <a:rPr lang="ru-RU" sz="4800" b="1" dirty="0">
                <a:solidFill>
                  <a:srgbClr val="189F87"/>
                </a:solidFill>
              </a:rPr>
              <a:t> </a:t>
            </a:r>
            <a:r>
              <a:rPr lang="ru-RU" sz="4800" b="1" dirty="0" err="1">
                <a:solidFill>
                  <a:srgbClr val="189F87"/>
                </a:solidFill>
              </a:rPr>
              <a:t>кінарат</a:t>
            </a:r>
            <a:r>
              <a:rPr lang="ru-RU" sz="4800" b="1" dirty="0">
                <a:solidFill>
                  <a:srgbClr val="189F87"/>
                </a:solidFill>
              </a:rPr>
              <a:t> бар </a:t>
            </a:r>
            <a:r>
              <a:rPr lang="ru-RU" sz="4800" b="1" dirty="0" err="1">
                <a:solidFill>
                  <a:srgbClr val="189F87"/>
                </a:solidFill>
              </a:rPr>
              <a:t>екенін</a:t>
            </a:r>
            <a:r>
              <a:rPr lang="ru-RU" sz="4800" b="1" dirty="0">
                <a:solidFill>
                  <a:srgbClr val="189F87"/>
                </a:solidFill>
              </a:rPr>
              <a:t> </a:t>
            </a:r>
            <a:r>
              <a:rPr lang="ru-RU" sz="4800" b="1" dirty="0" err="1">
                <a:solidFill>
                  <a:srgbClr val="189F87"/>
                </a:solidFill>
              </a:rPr>
              <a:t>қалай</a:t>
            </a:r>
            <a:r>
              <a:rPr lang="ru-RU" sz="4800" b="1" dirty="0">
                <a:solidFill>
                  <a:srgbClr val="189F87"/>
                </a:solidFill>
              </a:rPr>
              <a:t> </a:t>
            </a:r>
            <a:r>
              <a:rPr lang="ru-RU" sz="4800" b="1" dirty="0" err="1">
                <a:solidFill>
                  <a:srgbClr val="189F87"/>
                </a:solidFill>
              </a:rPr>
              <a:t>біле</a:t>
            </a:r>
            <a:r>
              <a:rPr lang="ru-RU" sz="4800" b="1" dirty="0">
                <a:solidFill>
                  <a:srgbClr val="189F87"/>
                </a:solidFill>
              </a:rPr>
              <a:t> </a:t>
            </a:r>
            <a:r>
              <a:rPr lang="ru-RU" sz="4800" b="1" dirty="0" err="1">
                <a:solidFill>
                  <a:srgbClr val="189F87"/>
                </a:solidFill>
              </a:rPr>
              <a:t>аламын</a:t>
            </a:r>
            <a:r>
              <a:rPr lang="ru-RU" sz="4800" b="1" dirty="0">
                <a:solidFill>
                  <a:srgbClr val="189F87"/>
                </a:solidFill>
              </a:rPr>
              <a:t>?</a:t>
            </a:r>
          </a:p>
        </p:txBody>
      </p:sp>
      <p:pic>
        <p:nvPicPr>
          <p:cNvPr id="21" name="Picture 20" descr="A picture containing shirt, hat&#10;&#10;Description automatically generated">
            <a:extLst>
              <a:ext uri="{FF2B5EF4-FFF2-40B4-BE49-F238E27FC236}">
                <a16:creationId xmlns:a16="http://schemas.microsoft.com/office/drawing/2014/main" id="{11565E05-02C9-4BE5-8AAB-8ACA8A3B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745" y="116031"/>
            <a:ext cx="5486400" cy="5486400"/>
          </a:xfrm>
          <a:prstGeom prst="rect">
            <a:avLst/>
          </a:prstGeom>
        </p:spPr>
      </p:pic>
      <p:sp>
        <p:nvSpPr>
          <p:cNvPr id="22" name="Rectangle 1">
            <a:extLst>
              <a:ext uri="{FF2B5EF4-FFF2-40B4-BE49-F238E27FC236}">
                <a16:creationId xmlns:a16="http://schemas.microsoft.com/office/drawing/2014/main" id="{35C3EC47-6E9B-47EB-83CD-D562B354C280}"/>
              </a:ext>
            </a:extLst>
          </p:cNvPr>
          <p:cNvSpPr>
            <a:spLocks noChangeArrowheads="1"/>
          </p:cNvSpPr>
          <p:nvPr/>
        </p:nvSpPr>
        <p:spPr bwMode="auto">
          <a:xfrm>
            <a:off x="228600" y="7942896"/>
            <a:ext cx="17830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kk-KZ" sz="3200" dirty="0">
                <a:solidFill>
                  <a:srgbClr val="333333"/>
                </a:solidFill>
                <a:latin typeface="Arial" pitchFamily="34" charset="0"/>
                <a:cs typeface="Arial" pitchFamily="34" charset="0"/>
              </a:rPr>
              <a:t>Қазақстанда </a:t>
            </a:r>
            <a:r>
              <a:rPr lang="en-US" sz="3200" dirty="0" err="1">
                <a:solidFill>
                  <a:srgbClr val="333333"/>
                </a:solidFill>
                <a:latin typeface="Arial" pitchFamily="34" charset="0"/>
                <a:cs typeface="Arial" pitchFamily="34" charset="0"/>
              </a:rPr>
              <a:t>Covid</a:t>
            </a:r>
            <a:r>
              <a:rPr lang="en-US" sz="3200" dirty="0">
                <a:solidFill>
                  <a:srgbClr val="333333"/>
                </a:solidFill>
                <a:latin typeface="Arial" pitchFamily="34" charset="0"/>
                <a:cs typeface="Arial" pitchFamily="34" charset="0"/>
              </a:rPr>
              <a:t>-</a:t>
            </a:r>
            <a:r>
              <a:rPr lang="ru-RU" sz="3200" dirty="0">
                <a:solidFill>
                  <a:srgbClr val="333333"/>
                </a:solidFill>
                <a:latin typeface="Arial" pitchFamily="34" charset="0"/>
                <a:cs typeface="Arial" pitchFamily="34" charset="0"/>
              </a:rPr>
              <a:t>19 </a:t>
            </a:r>
            <a:r>
              <a:rPr lang="ru-RU" sz="3200" dirty="0" err="1">
                <a:solidFill>
                  <a:srgbClr val="333333"/>
                </a:solidFill>
                <a:latin typeface="Arial" pitchFamily="34" charset="0"/>
                <a:cs typeface="Arial" pitchFamily="34" charset="0"/>
              </a:rPr>
              <a:t>індетінің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балаларға</a:t>
            </a:r>
            <a:r>
              <a:rPr lang="ru-RU" sz="3200" dirty="0">
                <a:solidFill>
                  <a:srgbClr val="333333"/>
                </a:solidFill>
                <a:latin typeface="Arial" pitchFamily="34" charset="0"/>
                <a:cs typeface="Arial" pitchFamily="34" charset="0"/>
              </a:rPr>
              <a:t> және </a:t>
            </a:r>
            <a:r>
              <a:rPr lang="ru-RU" sz="3200" dirty="0" err="1">
                <a:solidFill>
                  <a:srgbClr val="333333"/>
                </a:solidFill>
                <a:latin typeface="Arial" pitchFamily="34" charset="0"/>
                <a:cs typeface="Arial" pitchFamily="34" charset="0"/>
              </a:rPr>
              <a:t>балалы</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отбасыларға</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тигізген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әсерінің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салдарын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зерттеу</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келесіні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көрсетті</a:t>
            </a:r>
            <a:r>
              <a:rPr lang="ru-RU" sz="3200" dirty="0">
                <a:solidFill>
                  <a:srgbClr val="333333"/>
                </a:solidFill>
                <a:latin typeface="Arial" pitchFamily="34" charset="0"/>
                <a:cs typeface="Arial" pitchFamily="34" charset="0"/>
              </a:rPr>
              <a:t>: карантин </a:t>
            </a:r>
            <a:r>
              <a:rPr lang="ru-RU" sz="3200" dirty="0" err="1">
                <a:solidFill>
                  <a:srgbClr val="333333"/>
                </a:solidFill>
                <a:latin typeface="Arial" pitchFamily="34" charset="0"/>
                <a:cs typeface="Arial" pitchFamily="34" charset="0"/>
              </a:rPr>
              <a:t>кезінде</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әрбір</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бесінші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ата</a:t>
            </a:r>
            <a:r>
              <a:rPr lang="en-GB" sz="3200" dirty="0">
                <a:solidFill>
                  <a:srgbClr val="333333"/>
                </a:solidFill>
                <a:latin typeface="Arial" pitchFamily="34" charset="0"/>
                <a:cs typeface="Arial" pitchFamily="34" charset="0"/>
              </a:rPr>
              <a:t>-</a:t>
            </a:r>
            <a:r>
              <a:rPr lang="kk-KZ" sz="3200" dirty="0">
                <a:solidFill>
                  <a:srgbClr val="333333"/>
                </a:solidFill>
                <a:latin typeface="Arial" pitchFamily="34" charset="0"/>
                <a:cs typeface="Arial" pitchFamily="34" charset="0"/>
              </a:rPr>
              <a:t>ана мектеп жасындағы баласының психоэмоциялық жағдайы нашарлап кеткенін байқаған</a:t>
            </a:r>
            <a:endParaRPr kumimoji="0" lang="ru-RU" sz="3200" b="0" i="0" u="none" strike="noStrike" cap="none" normalizeH="0" baseline="0" dirty="0">
              <a:ln>
                <a:noFill/>
              </a:ln>
              <a:solidFill>
                <a:srgbClr val="333333"/>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0" y="55678"/>
            <a:ext cx="11808495" cy="1231106"/>
          </a:xfrm>
          <a:prstGeom prst="rect">
            <a:avLst/>
          </a:prstGeom>
        </p:spPr>
        <p:txBody>
          <a:bodyPr wrap="square" lIns="0" tIns="0" rIns="0" bIns="0" rtlCol="0" anchor="t">
            <a:spAutoFit/>
          </a:bodyPr>
          <a:lstStyle/>
          <a:p>
            <a:pPr algn="ctr"/>
            <a:r>
              <a:rPr lang="ru-RU" sz="4000" b="1" dirty="0" err="1">
                <a:solidFill>
                  <a:srgbClr val="189F87"/>
                </a:solidFill>
              </a:rPr>
              <a:t>Баламның</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денсаулығында</a:t>
            </a:r>
            <a:r>
              <a:rPr lang="ru-RU" sz="4000" b="1" dirty="0">
                <a:solidFill>
                  <a:srgbClr val="189F87"/>
                </a:solidFill>
              </a:rPr>
              <a:t> </a:t>
            </a:r>
            <a:r>
              <a:rPr lang="ru-RU" sz="4000" b="1" dirty="0" err="1">
                <a:solidFill>
                  <a:srgbClr val="189F87"/>
                </a:solidFill>
              </a:rPr>
              <a:t>кінарат</a:t>
            </a:r>
            <a:r>
              <a:rPr lang="ru-RU" sz="4000" b="1" dirty="0">
                <a:solidFill>
                  <a:srgbClr val="189F87"/>
                </a:solidFill>
              </a:rPr>
              <a:t> бар </a:t>
            </a:r>
            <a:r>
              <a:rPr lang="ru-RU" sz="4000" b="1" dirty="0" err="1">
                <a:solidFill>
                  <a:srgbClr val="189F87"/>
                </a:solidFill>
              </a:rPr>
              <a:t>екенін</a:t>
            </a:r>
            <a:r>
              <a:rPr lang="ru-RU" sz="4000" b="1" dirty="0">
                <a:solidFill>
                  <a:srgbClr val="189F87"/>
                </a:solidFill>
              </a:rPr>
              <a:t> </a:t>
            </a:r>
            <a:r>
              <a:rPr lang="ru-RU" sz="4000" b="1" dirty="0" err="1">
                <a:solidFill>
                  <a:srgbClr val="189F87"/>
                </a:solidFill>
              </a:rPr>
              <a:t>қалай</a:t>
            </a:r>
            <a:r>
              <a:rPr lang="ru-RU" sz="4000" b="1" dirty="0">
                <a:solidFill>
                  <a:srgbClr val="189F87"/>
                </a:solidFill>
              </a:rPr>
              <a:t> </a:t>
            </a:r>
            <a:r>
              <a:rPr lang="ru-RU" sz="4000" b="1" dirty="0" err="1">
                <a:solidFill>
                  <a:srgbClr val="189F87"/>
                </a:solidFill>
              </a:rPr>
              <a:t>біле</a:t>
            </a:r>
            <a:r>
              <a:rPr lang="ru-RU" sz="4000" b="1" dirty="0">
                <a:solidFill>
                  <a:srgbClr val="189F87"/>
                </a:solidFill>
              </a:rPr>
              <a:t> </a:t>
            </a:r>
            <a:r>
              <a:rPr lang="ru-RU" sz="4000" b="1" dirty="0" err="1">
                <a:solidFill>
                  <a:srgbClr val="189F87"/>
                </a:solidFill>
              </a:rPr>
              <a:t>аламын</a:t>
            </a:r>
            <a:r>
              <a:rPr lang="ru-RU" sz="4000" b="1" dirty="0">
                <a:solidFill>
                  <a:srgbClr val="189F87"/>
                </a:solidFill>
              </a:rPr>
              <a:t>?</a:t>
            </a:r>
          </a:p>
        </p:txBody>
      </p:sp>
      <p:sp>
        <p:nvSpPr>
          <p:cNvPr id="26" name="TextBox 5">
            <a:extLst>
              <a:ext uri="{FF2B5EF4-FFF2-40B4-BE49-F238E27FC236}">
                <a16:creationId xmlns:a16="http://schemas.microsoft.com/office/drawing/2014/main" id="{2F4551DE-2409-4457-AE70-7385CFFBCB29}"/>
              </a:ext>
            </a:extLst>
          </p:cNvPr>
          <p:cNvSpPr txBox="1"/>
          <p:nvPr/>
        </p:nvSpPr>
        <p:spPr>
          <a:xfrm>
            <a:off x="301562" y="2598550"/>
            <a:ext cx="7565047" cy="4031873"/>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0070C0"/>
                </a:solidFill>
              </a:rPr>
              <a:t>Өзі</a:t>
            </a:r>
            <a:r>
              <a:rPr lang="ru-RU" sz="3600" b="1" dirty="0">
                <a:solidFill>
                  <a:srgbClr val="0070C0"/>
                </a:solidFill>
              </a:rPr>
              <a:t> </a:t>
            </a:r>
            <a:r>
              <a:rPr lang="ru-RU" sz="3600" b="1" dirty="0" err="1">
                <a:solidFill>
                  <a:srgbClr val="0070C0"/>
                </a:solidFill>
              </a:rPr>
              <a:t>туралы</a:t>
            </a:r>
            <a:r>
              <a:rPr lang="ru-RU" sz="3600" b="1" dirty="0">
                <a:solidFill>
                  <a:srgbClr val="0070C0"/>
                </a:solidFill>
              </a:rPr>
              <a:t> </a:t>
            </a:r>
            <a:r>
              <a:rPr lang="ru-RU" sz="3600" b="1" dirty="0" err="1">
                <a:solidFill>
                  <a:srgbClr val="0070C0"/>
                </a:solidFill>
              </a:rPr>
              <a:t>теріс</a:t>
            </a:r>
            <a:r>
              <a:rPr lang="ru-RU" sz="3600" b="1" dirty="0">
                <a:solidFill>
                  <a:srgbClr val="0070C0"/>
                </a:solidFill>
              </a:rPr>
              <a:t> </a:t>
            </a:r>
            <a:r>
              <a:rPr lang="ru-RU" sz="3600" b="1" dirty="0" err="1">
                <a:solidFill>
                  <a:srgbClr val="0070C0"/>
                </a:solidFill>
              </a:rPr>
              <a:t>пікір</a:t>
            </a:r>
            <a:r>
              <a:rPr lang="ru-RU" sz="3600" b="1" dirty="0">
                <a:solidFill>
                  <a:srgbClr val="0070C0"/>
                </a:solidFill>
              </a:rPr>
              <a:t> </a:t>
            </a:r>
            <a:r>
              <a:rPr lang="ru-RU" sz="3600" b="1" dirty="0" err="1">
                <a:solidFill>
                  <a:srgbClr val="0070C0"/>
                </a:solidFill>
              </a:rPr>
              <a:t>айтады</a:t>
            </a:r>
            <a:r>
              <a:rPr lang="ru-RU" sz="3600" b="1" dirty="0">
                <a:solidFill>
                  <a:srgbClr val="0070C0"/>
                </a:solidFill>
              </a:rPr>
              <a:t> </a:t>
            </a:r>
            <a:r>
              <a:rPr lang="ru-RU" sz="3600" b="1" dirty="0" err="1">
                <a:solidFill>
                  <a:srgbClr val="0070C0"/>
                </a:solidFill>
              </a:rPr>
              <a:t>немесе</a:t>
            </a:r>
            <a:r>
              <a:rPr lang="ru-RU" sz="3600" b="1" dirty="0">
                <a:solidFill>
                  <a:srgbClr val="0070C0"/>
                </a:solidFill>
              </a:rPr>
              <a:t> </a:t>
            </a:r>
            <a:r>
              <a:rPr lang="ru-RU" sz="3600" b="1" dirty="0" err="1">
                <a:solidFill>
                  <a:srgbClr val="0070C0"/>
                </a:solidFill>
              </a:rPr>
              <a:t>бақылауынан</a:t>
            </a:r>
            <a:r>
              <a:rPr lang="ru-RU" sz="3600" b="1" dirty="0">
                <a:solidFill>
                  <a:srgbClr val="0070C0"/>
                </a:solidFill>
              </a:rPr>
              <a:t> </a:t>
            </a:r>
            <a:r>
              <a:rPr lang="ru-RU" sz="3600" b="1" dirty="0" err="1">
                <a:solidFill>
                  <a:srgbClr val="0070C0"/>
                </a:solidFill>
              </a:rPr>
              <a:t>тыс</a:t>
            </a:r>
            <a:r>
              <a:rPr lang="ru-RU" sz="3600" b="1" dirty="0">
                <a:solidFill>
                  <a:srgbClr val="0070C0"/>
                </a:solidFill>
              </a:rPr>
              <a:t> </a:t>
            </a:r>
            <a:r>
              <a:rPr lang="ru-RU" sz="3600" b="1" dirty="0" err="1">
                <a:solidFill>
                  <a:srgbClr val="0070C0"/>
                </a:solidFill>
              </a:rPr>
              <a:t>жайттарға</a:t>
            </a:r>
            <a:r>
              <a:rPr lang="ru-RU" sz="3600" b="1" dirty="0">
                <a:solidFill>
                  <a:srgbClr val="0070C0"/>
                </a:solidFill>
              </a:rPr>
              <a:t> </a:t>
            </a:r>
            <a:r>
              <a:rPr lang="ru-RU" sz="3600" b="1" dirty="0" err="1">
                <a:solidFill>
                  <a:srgbClr val="0070C0"/>
                </a:solidFill>
              </a:rPr>
              <a:t>өзін</a:t>
            </a:r>
            <a:r>
              <a:rPr lang="ru-RU" sz="3600" b="1" dirty="0">
                <a:solidFill>
                  <a:srgbClr val="0070C0"/>
                </a:solidFill>
              </a:rPr>
              <a:t> </a:t>
            </a:r>
            <a:r>
              <a:rPr lang="ru-RU" sz="3600" b="1" dirty="0" err="1">
                <a:solidFill>
                  <a:srgbClr val="0070C0"/>
                </a:solidFill>
              </a:rPr>
              <a:t>кінәлайды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Зейін</a:t>
            </a:r>
            <a:r>
              <a:rPr lang="ru-RU" sz="3600" b="1" dirty="0">
                <a:solidFill>
                  <a:srgbClr val="0070C0"/>
                </a:solidFill>
              </a:rPr>
              <a:t> </a:t>
            </a:r>
            <a:r>
              <a:rPr lang="ru-RU" sz="3600" b="1" dirty="0" err="1">
                <a:solidFill>
                  <a:srgbClr val="0070C0"/>
                </a:solidFill>
              </a:rPr>
              <a:t>қоюда</a:t>
            </a:r>
            <a:r>
              <a:rPr lang="ru-RU" sz="3600" b="1" dirty="0">
                <a:solidFill>
                  <a:srgbClr val="0070C0"/>
                </a:solidFill>
              </a:rPr>
              <a:t> </a:t>
            </a:r>
            <a:r>
              <a:rPr lang="ru-RU" sz="3600" b="1" dirty="0" err="1">
                <a:solidFill>
                  <a:srgbClr val="0070C0"/>
                </a:solidFill>
              </a:rPr>
              <a:t>қиындықтар</a:t>
            </a:r>
            <a:r>
              <a:rPr lang="ru-RU" sz="3600" b="1" dirty="0">
                <a:solidFill>
                  <a:srgbClr val="0070C0"/>
                </a:solidFill>
              </a:rPr>
              <a:t> </a:t>
            </a:r>
            <a:r>
              <a:rPr lang="ru-RU" sz="3600" b="1" dirty="0" err="1">
                <a:solidFill>
                  <a:srgbClr val="0070C0"/>
                </a:solidFill>
              </a:rPr>
              <a:t>туындайды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Жиі</a:t>
            </a:r>
            <a:r>
              <a:rPr lang="ru-RU" sz="3600" b="1" dirty="0">
                <a:solidFill>
                  <a:srgbClr val="0070C0"/>
                </a:solidFill>
              </a:rPr>
              <a:t> </a:t>
            </a:r>
            <a:r>
              <a:rPr lang="ru-RU" sz="3600" b="1" dirty="0" err="1">
                <a:solidFill>
                  <a:srgbClr val="0070C0"/>
                </a:solidFill>
              </a:rPr>
              <a:t>жағымсыз</a:t>
            </a:r>
            <a:r>
              <a:rPr lang="ru-RU" sz="3600" b="1" dirty="0">
                <a:solidFill>
                  <a:srgbClr val="0070C0"/>
                </a:solidFill>
              </a:rPr>
              <a:t> </a:t>
            </a:r>
            <a:r>
              <a:rPr lang="ru-RU" sz="3600" b="1" dirty="0" err="1">
                <a:solidFill>
                  <a:srgbClr val="0070C0"/>
                </a:solidFill>
              </a:rPr>
              <a:t>ойларға</a:t>
            </a:r>
            <a:r>
              <a:rPr lang="ru-RU" sz="3600" b="1" dirty="0">
                <a:solidFill>
                  <a:srgbClr val="0070C0"/>
                </a:solidFill>
              </a:rPr>
              <a:t> </a:t>
            </a:r>
            <a:r>
              <a:rPr lang="ru-RU" sz="3600" b="1" dirty="0" err="1">
                <a:solidFill>
                  <a:srgbClr val="0070C0"/>
                </a:solidFill>
              </a:rPr>
              <a:t>беріледі</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Оқу</a:t>
            </a:r>
            <a:r>
              <a:rPr lang="ru-RU" sz="3600" b="1" dirty="0">
                <a:solidFill>
                  <a:srgbClr val="0070C0"/>
                </a:solidFill>
              </a:rPr>
              <a:t> </a:t>
            </a:r>
            <a:r>
              <a:rPr lang="ru-RU" sz="3600" b="1" dirty="0" err="1">
                <a:solidFill>
                  <a:srgbClr val="0070C0"/>
                </a:solidFill>
              </a:rPr>
              <a:t>үлгерімі</a:t>
            </a:r>
            <a:r>
              <a:rPr lang="ru-RU" sz="3600" b="1" dirty="0">
                <a:solidFill>
                  <a:srgbClr val="0070C0"/>
                </a:solidFill>
              </a:rPr>
              <a:t> </a:t>
            </a:r>
            <a:r>
              <a:rPr lang="ru-RU" sz="3600" b="1" dirty="0" err="1">
                <a:solidFill>
                  <a:srgbClr val="0070C0"/>
                </a:solidFill>
              </a:rPr>
              <a:t>өзгеріп</a:t>
            </a:r>
            <a:r>
              <a:rPr lang="ru-RU" sz="3600" b="1" dirty="0">
                <a:solidFill>
                  <a:srgbClr val="0070C0"/>
                </a:solidFill>
              </a:rPr>
              <a:t> </a:t>
            </a:r>
            <a:r>
              <a:rPr lang="ru-RU" sz="3600" b="1" dirty="0" err="1">
                <a:solidFill>
                  <a:srgbClr val="0070C0"/>
                </a:solidFill>
              </a:rPr>
              <a:t>кетті</a:t>
            </a:r>
            <a:endParaRPr lang="en-US" sz="36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7276243" y="5351158"/>
            <a:ext cx="10870441" cy="342657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C00000"/>
                </a:solidFill>
              </a:rPr>
              <a:t>Нақты</a:t>
            </a:r>
            <a:r>
              <a:rPr lang="ru-RU" sz="3600" b="1" dirty="0">
                <a:solidFill>
                  <a:srgbClr val="C00000"/>
                </a:solidFill>
              </a:rPr>
              <a:t> </a:t>
            </a:r>
            <a:r>
              <a:rPr lang="ru-RU" sz="3600" b="1" dirty="0" err="1">
                <a:solidFill>
                  <a:srgbClr val="C00000"/>
                </a:solidFill>
              </a:rPr>
              <a:t>жайтпен</a:t>
            </a:r>
            <a:r>
              <a:rPr lang="ru-RU" sz="3600" b="1" dirty="0">
                <a:solidFill>
                  <a:srgbClr val="C00000"/>
                </a:solidFill>
              </a:rPr>
              <a:t> </a:t>
            </a:r>
            <a:r>
              <a:rPr lang="ru-RU" sz="3600" b="1" dirty="0" err="1">
                <a:solidFill>
                  <a:srgbClr val="C00000"/>
                </a:solidFill>
              </a:rPr>
              <a:t>салыстырғанда</a:t>
            </a:r>
            <a:r>
              <a:rPr lang="ru-RU" sz="3600" b="1" dirty="0">
                <a:solidFill>
                  <a:srgbClr val="C00000"/>
                </a:solidFill>
              </a:rPr>
              <a:t> </a:t>
            </a:r>
            <a:r>
              <a:rPr lang="ru-RU" sz="3600" b="1" dirty="0" err="1">
                <a:solidFill>
                  <a:srgbClr val="C00000"/>
                </a:solidFill>
              </a:rPr>
              <a:t>реакциялары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сезімдері</a:t>
            </a:r>
            <a:r>
              <a:rPr lang="ru-RU" sz="3600" b="1" dirty="0">
                <a:solidFill>
                  <a:srgbClr val="C00000"/>
                </a:solidFill>
              </a:rPr>
              <a:t> </a:t>
            </a:r>
            <a:r>
              <a:rPr lang="ru-RU" sz="3600" b="1" dirty="0" err="1">
                <a:solidFill>
                  <a:srgbClr val="C00000"/>
                </a:solidFill>
              </a:rPr>
              <a:t>әлдеқайда</a:t>
            </a:r>
            <a:r>
              <a:rPr lang="ru-RU" sz="3600" b="1" dirty="0">
                <a:solidFill>
                  <a:srgbClr val="C00000"/>
                </a:solidFill>
              </a:rPr>
              <a:t> </a:t>
            </a:r>
            <a:r>
              <a:rPr lang="ru-RU" sz="3600" b="1" dirty="0" err="1">
                <a:solidFill>
                  <a:srgbClr val="C00000"/>
                </a:solidFill>
              </a:rPr>
              <a:t>айқын</a:t>
            </a:r>
            <a:r>
              <a:rPr lang="ru-RU" sz="3600" b="1" dirty="0">
                <a:solidFill>
                  <a:srgbClr val="C00000"/>
                </a:solidFill>
              </a:rPr>
              <a:t>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Өте</a:t>
            </a:r>
            <a:r>
              <a:rPr lang="ru-RU" sz="3600" b="1" dirty="0">
                <a:solidFill>
                  <a:srgbClr val="C00000"/>
                </a:solidFill>
              </a:rPr>
              <a:t> </a:t>
            </a:r>
            <a:r>
              <a:rPr lang="ru-RU" sz="3600" b="1" dirty="0" err="1">
                <a:solidFill>
                  <a:srgbClr val="C00000"/>
                </a:solidFill>
              </a:rPr>
              <a:t>бақытсыз</a:t>
            </a:r>
            <a:r>
              <a:rPr lang="ru-RU" sz="3600" b="1" dirty="0">
                <a:solidFill>
                  <a:srgbClr val="C00000"/>
                </a:solidFill>
              </a:rPr>
              <a:t>, </a:t>
            </a:r>
            <a:r>
              <a:rPr lang="ru-RU" sz="3600" b="1" dirty="0" err="1">
                <a:solidFill>
                  <a:srgbClr val="C00000"/>
                </a:solidFill>
              </a:rPr>
              <a:t>алаңдаулы</a:t>
            </a:r>
            <a:r>
              <a:rPr lang="ru-RU" sz="3600" b="1" dirty="0">
                <a:solidFill>
                  <a:srgbClr val="C00000"/>
                </a:solidFill>
              </a:rPr>
              <a:t>, </a:t>
            </a:r>
            <a:r>
              <a:rPr lang="ru-RU" sz="3600" b="1" dirty="0" err="1">
                <a:solidFill>
                  <a:srgbClr val="C00000"/>
                </a:solidFill>
              </a:rPr>
              <a:t>кінәлі</a:t>
            </a:r>
            <a:r>
              <a:rPr lang="ru-RU" sz="3600" b="1" dirty="0">
                <a:solidFill>
                  <a:srgbClr val="C00000"/>
                </a:solidFill>
              </a:rPr>
              <a:t>, </a:t>
            </a:r>
            <a:r>
              <a:rPr lang="ru-RU" sz="3600" b="1" dirty="0" err="1">
                <a:solidFill>
                  <a:srgbClr val="C00000"/>
                </a:solidFill>
              </a:rPr>
              <a:t>қорыққан</a:t>
            </a:r>
            <a:r>
              <a:rPr lang="ru-RU" sz="3600" b="1" dirty="0">
                <a:solidFill>
                  <a:srgbClr val="C00000"/>
                </a:solidFill>
              </a:rPr>
              <a:t>, </a:t>
            </a:r>
            <a:r>
              <a:rPr lang="ru-RU" sz="3600" b="1" dirty="0" err="1">
                <a:solidFill>
                  <a:srgbClr val="C00000"/>
                </a:solidFill>
              </a:rPr>
              <a:t>ашулы</a:t>
            </a:r>
            <a:r>
              <a:rPr lang="ru-RU" sz="3600" b="1" dirty="0">
                <a:solidFill>
                  <a:srgbClr val="C00000"/>
                </a:solidFill>
              </a:rPr>
              <a:t>, </a:t>
            </a:r>
            <a:r>
              <a:rPr lang="ru-RU" sz="3600" b="1" dirty="0" err="1">
                <a:solidFill>
                  <a:srgbClr val="C00000"/>
                </a:solidFill>
              </a:rPr>
              <a:t>мұңлы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долы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Дәрменсіздік</a:t>
            </a:r>
            <a:r>
              <a:rPr lang="ru-RU" sz="3600" b="1" dirty="0">
                <a:solidFill>
                  <a:srgbClr val="C00000"/>
                </a:solidFill>
              </a:rPr>
              <a:t>, </a:t>
            </a:r>
            <a:r>
              <a:rPr lang="ru-RU" sz="3600" b="1" dirty="0" err="1">
                <a:solidFill>
                  <a:srgbClr val="C00000"/>
                </a:solidFill>
              </a:rPr>
              <a:t>шарасыздық</a:t>
            </a:r>
            <a:r>
              <a:rPr lang="ru-RU" sz="3600" b="1" dirty="0">
                <a:solidFill>
                  <a:srgbClr val="C00000"/>
                </a:solidFill>
              </a:rPr>
              <a:t>, </a:t>
            </a:r>
            <a:r>
              <a:rPr lang="ru-RU" sz="3600" b="1" dirty="0" err="1">
                <a:solidFill>
                  <a:srgbClr val="C00000"/>
                </a:solidFill>
              </a:rPr>
              <a:t>жалғыздық</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аластатылу</a:t>
            </a:r>
            <a:r>
              <a:rPr lang="ru-RU" sz="3600" b="1" dirty="0">
                <a:solidFill>
                  <a:srgbClr val="C00000"/>
                </a:solidFill>
              </a:rPr>
              <a:t> </a:t>
            </a:r>
            <a:r>
              <a:rPr lang="ru-RU" sz="3600" b="1" dirty="0" err="1">
                <a:solidFill>
                  <a:srgbClr val="C00000"/>
                </a:solidFill>
              </a:rPr>
              <a:t>сезіміне</a:t>
            </a:r>
            <a:r>
              <a:rPr lang="ru-RU" sz="3600" b="1" dirty="0">
                <a:solidFill>
                  <a:srgbClr val="C00000"/>
                </a:solidFill>
              </a:rPr>
              <a:t> бой </a:t>
            </a:r>
            <a:r>
              <a:rPr lang="ru-RU" sz="3600" b="1" dirty="0" err="1">
                <a:solidFill>
                  <a:srgbClr val="C00000"/>
                </a:solidFill>
              </a:rPr>
              <a:t>алдырады</a:t>
            </a:r>
            <a:endParaRPr lang="en-US" sz="36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301563" y="1409699"/>
            <a:ext cx="7565047" cy="943021"/>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668810"/>
            </a:xfrm>
            <a:prstGeom prst="rect">
              <a:avLst/>
            </a:prstGeom>
          </p:spPr>
          <p:txBody>
            <a:bodyPr lIns="0" tIns="0" rIns="0" bIns="0" rtlCol="0" anchor="t">
              <a:spAutoFit/>
            </a:bodyPr>
            <a:lstStyle/>
            <a:p>
              <a:pPr algn="ctr">
                <a:lnSpc>
                  <a:spcPts val="3200"/>
                </a:lnSpc>
              </a:pPr>
              <a:r>
                <a:rPr lang="kk-KZ" sz="3200" b="1" dirty="0">
                  <a:solidFill>
                    <a:srgbClr val="3D420C"/>
                  </a:solidFill>
                </a:rPr>
                <a:t>ОЙЛАУ ҚАБІЛЕТІНДЕГІ ӨЗГЕРІСТЕР </a:t>
              </a:r>
              <a:r>
                <a:rPr lang="ru-RU" sz="3200" b="1" dirty="0">
                  <a:solidFill>
                    <a:srgbClr val="3D420C"/>
                  </a:solidFill>
                </a:rPr>
                <a:t>?</a:t>
              </a:r>
              <a:endParaRPr lang="en-US" sz="32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8305800" y="4290876"/>
            <a:ext cx="8956039" cy="984300"/>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787157" y="711262"/>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r>
                <a:rPr lang="ru-RU" sz="3600" b="1" dirty="0">
                  <a:solidFill>
                    <a:srgbClr val="3D420C"/>
                  </a:solidFill>
                </a:rPr>
                <a:t>?</a:t>
              </a:r>
              <a:endParaRPr lang="en-US" sz="3600" b="1" dirty="0">
                <a:solidFill>
                  <a:srgbClr val="3D420C"/>
                </a:solidFill>
              </a:endParaRPr>
            </a:p>
          </p:txBody>
        </p:sp>
      </p:grpSp>
      <p:pic>
        <p:nvPicPr>
          <p:cNvPr id="18" name="Picture 17">
            <a:extLst>
              <a:ext uri="{FF2B5EF4-FFF2-40B4-BE49-F238E27FC236}">
                <a16:creationId xmlns:a16="http://schemas.microsoft.com/office/drawing/2014/main" id="{97254FC9-3179-43A1-B389-037ACC5C48D6}"/>
              </a:ext>
            </a:extLst>
          </p:cNvPr>
          <p:cNvPicPr>
            <a:picLocks noChangeAspect="1"/>
          </p:cNvPicPr>
          <p:nvPr/>
        </p:nvPicPr>
        <p:blipFill>
          <a:blip r:embed="rId3"/>
          <a:stretch>
            <a:fillRect/>
          </a:stretch>
        </p:blipFill>
        <p:spPr>
          <a:xfrm>
            <a:off x="12094062" y="-38100"/>
            <a:ext cx="6193938" cy="4171950"/>
          </a:xfrm>
          <a:prstGeom prst="rect">
            <a:avLst/>
          </a:prstGeom>
        </p:spPr>
      </p:pic>
      <p:sp>
        <p:nvSpPr>
          <p:cNvPr id="36" name="Rectangle 35">
            <a:extLst>
              <a:ext uri="{FF2B5EF4-FFF2-40B4-BE49-F238E27FC236}">
                <a16:creationId xmlns:a16="http://schemas.microsoft.com/office/drawing/2014/main" id="{949B30D0-88FE-42F3-9726-7E7620C716E7}"/>
              </a:ext>
            </a:extLst>
          </p:cNvPr>
          <p:cNvSpPr/>
          <p:nvPr/>
        </p:nvSpPr>
        <p:spPr>
          <a:xfrm>
            <a:off x="558634" y="9372176"/>
            <a:ext cx="17170732" cy="954107"/>
          </a:xfrm>
          <a:prstGeom prst="rect">
            <a:avLst/>
          </a:prstGeom>
        </p:spPr>
        <p:txBody>
          <a:bodyPr wrap="square">
            <a:spAutoFit/>
          </a:bodyPr>
          <a:lstStyle/>
          <a:p>
            <a:pPr algn="ctr"/>
            <a:r>
              <a:rPr lang="kk-KZ" sz="2800" b="1" dirty="0">
                <a:solidFill>
                  <a:srgbClr val="00B0F0"/>
                </a:solidFill>
              </a:rPr>
              <a:t>Есіңізде болсын</a:t>
            </a:r>
            <a:r>
              <a:rPr lang="en-US" sz="2800" b="1" dirty="0">
                <a:solidFill>
                  <a:srgbClr val="00B0F0"/>
                </a:solidFill>
              </a:rPr>
              <a:t>: </a:t>
            </a:r>
            <a:r>
              <a:rPr lang="kk-KZ" sz="2800" b="1" dirty="0">
                <a:solidFill>
                  <a:srgbClr val="00B0F0"/>
                </a:solidFill>
              </a:rPr>
              <a:t>осы өзгерістердің біреуін немесе бірнешеуін байқасаңыз, баланың немесе жасөспірімнің психикалық денсаулығында кінарат бар деген сөз емес</a:t>
            </a:r>
            <a:r>
              <a:rPr lang="en-US" sz="2800" b="1" dirty="0">
                <a:solidFill>
                  <a:srgbClr val="00B0F0"/>
                </a:solidFill>
              </a:rPr>
              <a:t>.</a:t>
            </a:r>
          </a:p>
        </p:txBody>
      </p:sp>
    </p:spTree>
    <p:extLst>
      <p:ext uri="{BB962C8B-B14F-4D97-AF65-F5344CB8AC3E}">
        <p14:creationId xmlns:p14="http://schemas.microsoft.com/office/powerpoint/2010/main" val="33458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260924" y="-11319"/>
            <a:ext cx="11808495" cy="1107996"/>
          </a:xfrm>
          <a:prstGeom prst="rect">
            <a:avLst/>
          </a:prstGeom>
        </p:spPr>
        <p:txBody>
          <a:bodyPr wrap="square" lIns="0" tIns="0" rIns="0" bIns="0" rtlCol="0" anchor="t">
            <a:spAutoFit/>
          </a:bodyPr>
          <a:lstStyle/>
          <a:p>
            <a:pPr algn="ctr"/>
            <a:r>
              <a:rPr lang="ru-RU" sz="3600" b="1" dirty="0" err="1">
                <a:solidFill>
                  <a:srgbClr val="189F87"/>
                </a:solidFill>
              </a:rPr>
              <a:t>Баламның</a:t>
            </a:r>
            <a:r>
              <a:rPr lang="ru-RU" sz="3600" b="1" dirty="0">
                <a:solidFill>
                  <a:srgbClr val="189F87"/>
                </a:solidFill>
              </a:rPr>
              <a:t> </a:t>
            </a:r>
            <a:r>
              <a:rPr lang="ru-RU" sz="3600" b="1" dirty="0" err="1">
                <a:solidFill>
                  <a:srgbClr val="189F87"/>
                </a:solidFill>
              </a:rPr>
              <a:t>психикалық</a:t>
            </a:r>
            <a:r>
              <a:rPr lang="ru-RU" sz="3600" b="1" dirty="0">
                <a:solidFill>
                  <a:srgbClr val="189F87"/>
                </a:solidFill>
              </a:rPr>
              <a:t> </a:t>
            </a:r>
            <a:r>
              <a:rPr lang="ru-RU" sz="3600" b="1" dirty="0" err="1">
                <a:solidFill>
                  <a:srgbClr val="189F87"/>
                </a:solidFill>
              </a:rPr>
              <a:t>денсаулығында</a:t>
            </a:r>
            <a:r>
              <a:rPr lang="ru-RU" sz="3600" b="1" dirty="0">
                <a:solidFill>
                  <a:srgbClr val="189F87"/>
                </a:solidFill>
              </a:rPr>
              <a:t> </a:t>
            </a:r>
            <a:r>
              <a:rPr lang="ru-RU" sz="3600" b="1" dirty="0" err="1">
                <a:solidFill>
                  <a:srgbClr val="189F87"/>
                </a:solidFill>
              </a:rPr>
              <a:t>кінарат</a:t>
            </a:r>
            <a:r>
              <a:rPr lang="ru-RU" sz="3600" b="1" dirty="0">
                <a:solidFill>
                  <a:srgbClr val="189F87"/>
                </a:solidFill>
              </a:rPr>
              <a:t> бар </a:t>
            </a:r>
            <a:r>
              <a:rPr lang="ru-RU" sz="3600" b="1" dirty="0" err="1">
                <a:solidFill>
                  <a:srgbClr val="189F87"/>
                </a:solidFill>
              </a:rPr>
              <a:t>екенін</a:t>
            </a:r>
            <a:r>
              <a:rPr lang="ru-RU" sz="3600" b="1" dirty="0">
                <a:solidFill>
                  <a:srgbClr val="189F87"/>
                </a:solidFill>
              </a:rPr>
              <a:t> </a:t>
            </a:r>
            <a:r>
              <a:rPr lang="ru-RU" sz="3600" b="1" dirty="0" err="1">
                <a:solidFill>
                  <a:srgbClr val="189F87"/>
                </a:solidFill>
              </a:rPr>
              <a:t>қалай</a:t>
            </a:r>
            <a:r>
              <a:rPr lang="ru-RU" sz="3600" b="1" dirty="0">
                <a:solidFill>
                  <a:srgbClr val="189F87"/>
                </a:solidFill>
              </a:rPr>
              <a:t> </a:t>
            </a:r>
            <a:r>
              <a:rPr lang="ru-RU" sz="3600" b="1" dirty="0" err="1">
                <a:solidFill>
                  <a:srgbClr val="189F87"/>
                </a:solidFill>
              </a:rPr>
              <a:t>біле</a:t>
            </a:r>
            <a:r>
              <a:rPr lang="ru-RU" sz="3600" b="1" dirty="0">
                <a:solidFill>
                  <a:srgbClr val="189F87"/>
                </a:solidFill>
              </a:rPr>
              <a:t> </a:t>
            </a:r>
            <a:r>
              <a:rPr lang="ru-RU" sz="3600" b="1" dirty="0" err="1">
                <a:solidFill>
                  <a:srgbClr val="189F87"/>
                </a:solidFill>
              </a:rPr>
              <a:t>аламын</a:t>
            </a:r>
            <a:r>
              <a:rPr lang="ru-RU" sz="3600" b="1" dirty="0">
                <a:solidFill>
                  <a:srgbClr val="189F87"/>
                </a:solidFill>
              </a:rPr>
              <a:t>?</a:t>
            </a:r>
          </a:p>
        </p:txBody>
      </p:sp>
      <p:sp>
        <p:nvSpPr>
          <p:cNvPr id="26" name="TextBox 5">
            <a:extLst>
              <a:ext uri="{FF2B5EF4-FFF2-40B4-BE49-F238E27FC236}">
                <a16:creationId xmlns:a16="http://schemas.microsoft.com/office/drawing/2014/main" id="{2F4551DE-2409-4457-AE70-7385CFFBCB29}"/>
              </a:ext>
            </a:extLst>
          </p:cNvPr>
          <p:cNvSpPr txBox="1"/>
          <p:nvPr/>
        </p:nvSpPr>
        <p:spPr>
          <a:xfrm>
            <a:off x="152400" y="2046297"/>
            <a:ext cx="9111676" cy="644278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2800" b="1" dirty="0" err="1">
                <a:solidFill>
                  <a:srgbClr val="0070C0"/>
                </a:solidFill>
              </a:rPr>
              <a:t>Жиі</a:t>
            </a:r>
            <a:r>
              <a:rPr lang="ru-RU" sz="2800" b="1" dirty="0">
                <a:solidFill>
                  <a:srgbClr val="0070C0"/>
                </a:solidFill>
              </a:rPr>
              <a:t> </a:t>
            </a:r>
            <a:r>
              <a:rPr lang="ru-RU" sz="2800" b="1" dirty="0" err="1">
                <a:solidFill>
                  <a:srgbClr val="0070C0"/>
                </a:solidFill>
              </a:rPr>
              <a:t>жалғыз</a:t>
            </a:r>
            <a:r>
              <a:rPr lang="ru-RU" sz="2800" b="1" dirty="0">
                <a:solidFill>
                  <a:srgbClr val="0070C0"/>
                </a:solidFill>
              </a:rPr>
              <a:t> </a:t>
            </a:r>
            <a:r>
              <a:rPr lang="ru-RU" sz="2800" b="1" dirty="0" err="1">
                <a:solidFill>
                  <a:srgbClr val="0070C0"/>
                </a:solidFill>
              </a:rPr>
              <a:t>қалғысы</a:t>
            </a:r>
            <a:r>
              <a:rPr lang="ru-RU" sz="2800" b="1" dirty="0">
                <a:solidFill>
                  <a:srgbClr val="0070C0"/>
                </a:solidFill>
              </a:rPr>
              <a:t> </a:t>
            </a:r>
            <a:r>
              <a:rPr lang="ru-RU" sz="2800" b="1" dirty="0" err="1">
                <a:solidFill>
                  <a:srgbClr val="0070C0"/>
                </a:solidFill>
              </a:rPr>
              <a:t>келеді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Жылаңқы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a:t>
            </a:r>
            <a:r>
              <a:rPr lang="ru-RU" sz="2800" b="1" dirty="0">
                <a:solidFill>
                  <a:srgbClr val="0070C0"/>
                </a:solidFill>
              </a:rPr>
              <a:t> </a:t>
            </a:r>
            <a:r>
              <a:rPr lang="ru-RU" sz="2800" b="1" dirty="0" err="1">
                <a:solidFill>
                  <a:srgbClr val="0070C0"/>
                </a:solidFill>
              </a:rPr>
              <a:t>жақсы</a:t>
            </a:r>
            <a:r>
              <a:rPr lang="ru-RU" sz="2800" b="1" dirty="0">
                <a:solidFill>
                  <a:srgbClr val="0070C0"/>
                </a:solidFill>
              </a:rPr>
              <a:t> </a:t>
            </a:r>
            <a:r>
              <a:rPr lang="ru-RU" sz="2800" b="1" dirty="0" err="1">
                <a:solidFill>
                  <a:srgbClr val="0070C0"/>
                </a:solidFill>
              </a:rPr>
              <a:t>көретін</a:t>
            </a:r>
            <a:r>
              <a:rPr lang="ru-RU" sz="2800" b="1" dirty="0">
                <a:solidFill>
                  <a:srgbClr val="0070C0"/>
                </a:solidFill>
              </a:rPr>
              <a:t> </a:t>
            </a:r>
            <a:r>
              <a:rPr lang="ru-RU" sz="2800" b="1" dirty="0" err="1">
                <a:solidFill>
                  <a:srgbClr val="0070C0"/>
                </a:solidFill>
              </a:rPr>
              <a:t>спортқа</a:t>
            </a:r>
            <a:r>
              <a:rPr lang="ru-RU" sz="2800" b="1" dirty="0">
                <a:solidFill>
                  <a:srgbClr val="0070C0"/>
                </a:solidFill>
              </a:rPr>
              <a:t>, </a:t>
            </a:r>
            <a:r>
              <a:rPr lang="ru-RU" sz="2800" b="1" dirty="0" err="1">
                <a:solidFill>
                  <a:srgbClr val="0070C0"/>
                </a:solidFill>
              </a:rPr>
              <a:t>ойындарға</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өзге</a:t>
            </a:r>
            <a:r>
              <a:rPr lang="ru-RU" sz="2800" b="1" dirty="0">
                <a:solidFill>
                  <a:srgbClr val="0070C0"/>
                </a:solidFill>
              </a:rPr>
              <a:t> </a:t>
            </a:r>
            <a:r>
              <a:rPr lang="ru-RU" sz="2800" b="1" dirty="0" err="1">
                <a:solidFill>
                  <a:srgbClr val="0070C0"/>
                </a:solidFill>
              </a:rPr>
              <a:t>істерге</a:t>
            </a:r>
            <a:r>
              <a:rPr lang="ru-RU" sz="2800" b="1" dirty="0">
                <a:solidFill>
                  <a:srgbClr val="0070C0"/>
                </a:solidFill>
              </a:rPr>
              <a:t> аз </a:t>
            </a:r>
            <a:r>
              <a:rPr lang="ru-RU" sz="2800" b="1" dirty="0" err="1">
                <a:solidFill>
                  <a:srgbClr val="0070C0"/>
                </a:solidFill>
              </a:rPr>
              <a:t>қызығады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олардан</a:t>
            </a:r>
            <a:r>
              <a:rPr lang="ru-RU" sz="2800" b="1" dirty="0">
                <a:solidFill>
                  <a:srgbClr val="0070C0"/>
                </a:solidFill>
              </a:rPr>
              <a:t> </a:t>
            </a:r>
            <a:r>
              <a:rPr lang="ru-RU" sz="2800" b="1" dirty="0" err="1">
                <a:solidFill>
                  <a:srgbClr val="0070C0"/>
                </a:solidFill>
              </a:rPr>
              <a:t>толығымен</a:t>
            </a:r>
            <a:r>
              <a:rPr lang="ru-RU" sz="2800" b="1" dirty="0">
                <a:solidFill>
                  <a:srgbClr val="0070C0"/>
                </a:solidFill>
              </a:rPr>
              <a:t> бас </a:t>
            </a:r>
            <a:r>
              <a:rPr lang="ru-RU" sz="2800" b="1" dirty="0" err="1">
                <a:solidFill>
                  <a:srgbClr val="0070C0"/>
                </a:solidFill>
              </a:rPr>
              <a:t>тартады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Болмашы</a:t>
            </a:r>
            <a:r>
              <a:rPr lang="ru-RU" sz="2800" b="1" dirty="0">
                <a:solidFill>
                  <a:srgbClr val="0070C0"/>
                </a:solidFill>
              </a:rPr>
              <a:t> </a:t>
            </a:r>
            <a:r>
              <a:rPr lang="ru-RU" sz="2800" b="1" dirty="0" err="1">
                <a:solidFill>
                  <a:srgbClr val="0070C0"/>
                </a:solidFill>
              </a:rPr>
              <a:t>жайттарда</a:t>
            </a:r>
            <a:r>
              <a:rPr lang="ru-RU" sz="2800" b="1" dirty="0">
                <a:solidFill>
                  <a:srgbClr val="0070C0"/>
                </a:solidFill>
              </a:rPr>
              <a:t> </a:t>
            </a:r>
            <a:r>
              <a:rPr lang="ru-RU" sz="2800" b="1" dirty="0" err="1">
                <a:solidFill>
                  <a:srgbClr val="0070C0"/>
                </a:solidFill>
              </a:rPr>
              <a:t>шектен</a:t>
            </a:r>
            <a:r>
              <a:rPr lang="ru-RU" sz="2800" b="1" dirty="0">
                <a:solidFill>
                  <a:srgbClr val="0070C0"/>
                </a:solidFill>
              </a:rPr>
              <a:t> </a:t>
            </a:r>
            <a:r>
              <a:rPr lang="ru-RU" sz="2800" b="1" dirty="0" err="1">
                <a:solidFill>
                  <a:srgbClr val="0070C0"/>
                </a:solidFill>
              </a:rPr>
              <a:t>тыс</a:t>
            </a:r>
            <a:r>
              <a:rPr lang="ru-RU" sz="2800" b="1" dirty="0">
                <a:solidFill>
                  <a:srgbClr val="0070C0"/>
                </a:solidFill>
              </a:rPr>
              <a:t> реакция </a:t>
            </a:r>
            <a:r>
              <a:rPr lang="ru-RU" sz="2800" b="1" dirty="0" err="1">
                <a:solidFill>
                  <a:srgbClr val="0070C0"/>
                </a:solidFill>
              </a:rPr>
              <a:t>көрсетеді</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оқыс</a:t>
            </a:r>
            <a:r>
              <a:rPr lang="ru-RU" sz="2800" b="1" dirty="0">
                <a:solidFill>
                  <a:srgbClr val="0070C0"/>
                </a:solidFill>
              </a:rPr>
              <a:t> </a:t>
            </a:r>
            <a:r>
              <a:rPr lang="ru-RU" sz="2800" b="1" dirty="0" err="1">
                <a:solidFill>
                  <a:srgbClr val="0070C0"/>
                </a:solidFill>
              </a:rPr>
              <a:t>ашу</a:t>
            </a:r>
            <a:r>
              <a:rPr lang="ru-RU" sz="2800" b="1" dirty="0">
                <a:solidFill>
                  <a:srgbClr val="0070C0"/>
                </a:solidFill>
              </a:rPr>
              <a:t> </a:t>
            </a:r>
            <a:r>
              <a:rPr lang="ru-RU" sz="2800" b="1" dirty="0" err="1">
                <a:solidFill>
                  <a:srgbClr val="0070C0"/>
                </a:solidFill>
              </a:rPr>
              <a:t>шақырады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жылайды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Әдеттегіден</a:t>
            </a:r>
            <a:r>
              <a:rPr lang="ru-RU" sz="2800" b="1" dirty="0">
                <a:solidFill>
                  <a:srgbClr val="0070C0"/>
                </a:solidFill>
              </a:rPr>
              <a:t> </a:t>
            </a:r>
            <a:r>
              <a:rPr lang="ru-RU" sz="2800" b="1" dirty="0" err="1">
                <a:solidFill>
                  <a:srgbClr val="0070C0"/>
                </a:solidFill>
              </a:rPr>
              <a:t>тыныш</a:t>
            </a:r>
            <a:r>
              <a:rPr lang="ru-RU" sz="2800" b="1" dirty="0">
                <a:solidFill>
                  <a:srgbClr val="0070C0"/>
                </a:solidFill>
              </a:rPr>
              <a:t>, </a:t>
            </a:r>
            <a:r>
              <a:rPr lang="ru-RU" sz="2800" b="1" dirty="0" err="1">
                <a:solidFill>
                  <a:srgbClr val="0070C0"/>
                </a:solidFill>
              </a:rPr>
              <a:t>онша</a:t>
            </a:r>
            <a:r>
              <a:rPr lang="ru-RU" sz="2800" b="1" dirty="0">
                <a:solidFill>
                  <a:srgbClr val="0070C0"/>
                </a:solidFill>
              </a:rPr>
              <a:t> </a:t>
            </a:r>
            <a:r>
              <a:rPr lang="ru-RU" sz="2800" b="1" dirty="0" err="1">
                <a:solidFill>
                  <a:srgbClr val="0070C0"/>
                </a:solidFill>
              </a:rPr>
              <a:t>белсенді</a:t>
            </a:r>
            <a:r>
              <a:rPr lang="ru-RU" sz="2800" b="1" dirty="0">
                <a:solidFill>
                  <a:srgbClr val="0070C0"/>
                </a:solidFill>
              </a:rPr>
              <a:t> емес </a:t>
            </a:r>
            <a:r>
              <a:rPr lang="ru-RU" sz="2800" b="1" dirty="0" err="1">
                <a:solidFill>
                  <a:srgbClr val="0070C0"/>
                </a:solidFill>
              </a:rPr>
              <a:t>болып</a:t>
            </a:r>
            <a:r>
              <a:rPr lang="ru-RU" sz="2800" b="1" dirty="0">
                <a:solidFill>
                  <a:srgbClr val="0070C0"/>
                </a:solidFill>
              </a:rPr>
              <a:t> </a:t>
            </a:r>
            <a:r>
              <a:rPr lang="ru-RU" sz="2800" b="1" dirty="0" err="1">
                <a:solidFill>
                  <a:srgbClr val="0070C0"/>
                </a:solidFill>
              </a:rPr>
              <a:t>көрінеді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Босаңсу</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ұйықтау</a:t>
            </a:r>
            <a:r>
              <a:rPr lang="ru-RU" sz="2800" b="1" dirty="0">
                <a:solidFill>
                  <a:srgbClr val="0070C0"/>
                </a:solidFill>
              </a:rPr>
              <a:t> </a:t>
            </a:r>
            <a:r>
              <a:rPr lang="ru-RU" sz="2800" b="1" dirty="0" err="1">
                <a:solidFill>
                  <a:srgbClr val="0070C0"/>
                </a:solidFill>
              </a:rPr>
              <a:t>кезінде</a:t>
            </a:r>
            <a:r>
              <a:rPr lang="ru-RU" sz="2800" b="1" dirty="0">
                <a:solidFill>
                  <a:srgbClr val="0070C0"/>
                </a:solidFill>
              </a:rPr>
              <a:t> </a:t>
            </a:r>
            <a:r>
              <a:rPr lang="ru-RU" sz="2800" b="1" dirty="0" err="1">
                <a:solidFill>
                  <a:srgbClr val="0070C0"/>
                </a:solidFill>
              </a:rPr>
              <a:t>қиындықтар</a:t>
            </a:r>
            <a:r>
              <a:rPr lang="ru-RU" sz="2800" b="1" dirty="0">
                <a:solidFill>
                  <a:srgbClr val="0070C0"/>
                </a:solidFill>
              </a:rPr>
              <a:t> </a:t>
            </a:r>
            <a:r>
              <a:rPr lang="ru-RU" sz="2800" b="1" dirty="0" err="1">
                <a:solidFill>
                  <a:srgbClr val="0070C0"/>
                </a:solidFill>
              </a:rPr>
              <a:t>туындайды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Көп</a:t>
            </a:r>
            <a:r>
              <a:rPr lang="ru-RU" sz="2800" b="1" dirty="0">
                <a:solidFill>
                  <a:srgbClr val="0070C0"/>
                </a:solidFill>
              </a:rPr>
              <a:t> </a:t>
            </a:r>
            <a:r>
              <a:rPr lang="ru-RU" sz="2800" b="1" dirty="0" err="1">
                <a:solidFill>
                  <a:srgbClr val="0070C0"/>
                </a:solidFill>
              </a:rPr>
              <a:t>уақытын</a:t>
            </a:r>
            <a:r>
              <a:rPr lang="ru-RU" sz="2800" b="1" dirty="0">
                <a:solidFill>
                  <a:srgbClr val="0070C0"/>
                </a:solidFill>
              </a:rPr>
              <a:t> </a:t>
            </a:r>
            <a:r>
              <a:rPr lang="ru-RU" sz="2800" b="1" dirty="0" err="1">
                <a:solidFill>
                  <a:srgbClr val="0070C0"/>
                </a:solidFill>
              </a:rPr>
              <a:t>армандаумен</a:t>
            </a:r>
            <a:r>
              <a:rPr lang="ru-RU" sz="2800" b="1" dirty="0">
                <a:solidFill>
                  <a:srgbClr val="0070C0"/>
                </a:solidFill>
              </a:rPr>
              <a:t> </a:t>
            </a:r>
            <a:r>
              <a:rPr lang="ru-RU" sz="2800" b="1" dirty="0" err="1">
                <a:solidFill>
                  <a:srgbClr val="0070C0"/>
                </a:solidFill>
              </a:rPr>
              <a:t>өткізеді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Қайта</a:t>
            </a:r>
            <a:r>
              <a:rPr lang="en-GB" sz="2800" b="1" dirty="0">
                <a:solidFill>
                  <a:srgbClr val="0070C0"/>
                </a:solidFill>
              </a:rPr>
              <a:t>-</a:t>
            </a:r>
            <a:r>
              <a:rPr lang="kk-KZ" sz="2800" b="1" dirty="0">
                <a:solidFill>
                  <a:srgbClr val="0070C0"/>
                </a:solidFill>
              </a:rPr>
              <a:t>қайта балалыққа салынады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Достарымен</a:t>
            </a:r>
            <a:r>
              <a:rPr lang="ru-RU" sz="2800" b="1" dirty="0">
                <a:solidFill>
                  <a:srgbClr val="0070C0"/>
                </a:solidFill>
              </a:rPr>
              <a:t> </a:t>
            </a:r>
            <a:r>
              <a:rPr lang="ru-RU" sz="2800" b="1" dirty="0" err="1">
                <a:solidFill>
                  <a:srgbClr val="0070C0"/>
                </a:solidFill>
              </a:rPr>
              <a:t>қарым</a:t>
            </a:r>
            <a:r>
              <a:rPr lang="en-GB" sz="2800" b="1" dirty="0">
                <a:solidFill>
                  <a:srgbClr val="0070C0"/>
                </a:solidFill>
              </a:rPr>
              <a:t>-</a:t>
            </a:r>
            <a:r>
              <a:rPr lang="kk-KZ" sz="2800" b="1" dirty="0">
                <a:solidFill>
                  <a:srgbClr val="0070C0"/>
                </a:solidFill>
              </a:rPr>
              <a:t>қатынаста қиындықтар бар</a:t>
            </a:r>
            <a:endParaRPr lang="en-US" sz="28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9525000" y="4709654"/>
            <a:ext cx="8763000" cy="3600986"/>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C00000"/>
                </a:solidFill>
              </a:rPr>
              <a:t>Басы, </a:t>
            </a:r>
            <a:r>
              <a:rPr lang="ru-RU" sz="3200" b="1" dirty="0" err="1">
                <a:solidFill>
                  <a:srgbClr val="C00000"/>
                </a:solidFill>
              </a:rPr>
              <a:t>іші</a:t>
            </a:r>
            <a:r>
              <a:rPr lang="ru-RU" sz="3200" b="1" dirty="0">
                <a:solidFill>
                  <a:srgbClr val="C00000"/>
                </a:solidFill>
              </a:rPr>
              <a:t>, </a:t>
            </a:r>
            <a:r>
              <a:rPr lang="ru-RU" sz="3200" b="1" dirty="0" err="1">
                <a:solidFill>
                  <a:srgbClr val="C00000"/>
                </a:solidFill>
              </a:rPr>
              <a:t>мойны</a:t>
            </a:r>
            <a:r>
              <a:rPr lang="ru-RU" sz="3200" b="1" dirty="0">
                <a:solidFill>
                  <a:srgbClr val="C00000"/>
                </a:solidFill>
              </a:rPr>
              <a:t> </a:t>
            </a:r>
            <a:r>
              <a:rPr lang="ru-RU" sz="3200" b="1" dirty="0" err="1">
                <a:solidFill>
                  <a:srgbClr val="C00000"/>
                </a:solidFill>
              </a:rPr>
              <a:t>ауырады</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жалпы</a:t>
            </a:r>
            <a:r>
              <a:rPr lang="ru-RU" sz="3200" b="1" dirty="0">
                <a:solidFill>
                  <a:srgbClr val="C00000"/>
                </a:solidFill>
              </a:rPr>
              <a:t> </a:t>
            </a:r>
            <a:r>
              <a:rPr lang="ru-RU" sz="3200" b="1" dirty="0" err="1">
                <a:solidFill>
                  <a:srgbClr val="C00000"/>
                </a:solidFill>
              </a:rPr>
              <a:t>ауырсынады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қайраты жоқ немесе үнемі шаршаңқы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Ұйқысы</a:t>
            </a:r>
            <a:r>
              <a:rPr lang="ru-RU" sz="3200" b="1" dirty="0">
                <a:solidFill>
                  <a:srgbClr val="C00000"/>
                </a:solidFill>
              </a:rPr>
              <a:t> мен </a:t>
            </a:r>
            <a:r>
              <a:rPr lang="ru-RU" sz="3200" b="1" dirty="0" err="1">
                <a:solidFill>
                  <a:srgbClr val="C00000"/>
                </a:solidFill>
              </a:rPr>
              <a:t>тәбеті</a:t>
            </a:r>
            <a:r>
              <a:rPr lang="ru-RU" sz="3200" b="1" dirty="0">
                <a:solidFill>
                  <a:srgbClr val="C00000"/>
                </a:solidFill>
              </a:rPr>
              <a:t> </a:t>
            </a:r>
            <a:r>
              <a:rPr lang="ru-RU" sz="3200" b="1" dirty="0" err="1">
                <a:solidFill>
                  <a:srgbClr val="C00000"/>
                </a:solidFill>
              </a:rPr>
              <a:t>нашар</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қуаты тым көп немесе күйгелек әдеттерге салынады, мысалы, тырнақ кеміру, шашын ширату, бармағын сору</a:t>
            </a:r>
            <a:endParaRPr lang="en-US" sz="32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260924" y="1186036"/>
            <a:ext cx="8543638" cy="738664"/>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88160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9968510" y="3894340"/>
            <a:ext cx="7938490" cy="738664"/>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90872" y="503544"/>
              <a:ext cx="9904988" cy="763402"/>
            </a:xfrm>
            <a:prstGeom prst="rect">
              <a:avLst/>
            </a:prstGeom>
          </p:spPr>
          <p:txBody>
            <a:bodyPr wrap="square"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r>
                <a:rPr lang="ru-RU" sz="3600" b="1" dirty="0">
                  <a:solidFill>
                    <a:srgbClr val="3D420C"/>
                  </a:solidFill>
                </a:rPr>
                <a:t>?</a:t>
              </a:r>
              <a:endParaRPr lang="en-US" sz="3600" b="1" dirty="0">
                <a:solidFill>
                  <a:srgbClr val="3D420C"/>
                </a:solidFill>
              </a:endParaRPr>
            </a:p>
          </p:txBody>
        </p:sp>
      </p:grpSp>
      <p:pic>
        <p:nvPicPr>
          <p:cNvPr id="3" name="Picture 2" descr="A picture containing outdoor, grass, person, field&#10;&#10;Description automatically generated">
            <a:extLst>
              <a:ext uri="{FF2B5EF4-FFF2-40B4-BE49-F238E27FC236}">
                <a16:creationId xmlns:a16="http://schemas.microsoft.com/office/drawing/2014/main" id="{D8D1F180-F325-4FB9-B107-67DDCDD2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831" y="-219634"/>
            <a:ext cx="5965169" cy="3969548"/>
          </a:xfrm>
          <a:prstGeom prst="rect">
            <a:avLst/>
          </a:prstGeom>
        </p:spPr>
      </p:pic>
      <p:sp>
        <p:nvSpPr>
          <p:cNvPr id="16" name="Rectangle 15">
            <a:extLst>
              <a:ext uri="{FF2B5EF4-FFF2-40B4-BE49-F238E27FC236}">
                <a16:creationId xmlns:a16="http://schemas.microsoft.com/office/drawing/2014/main" id="{1B4A7488-FE81-419D-AE64-24ACB97473B0}"/>
              </a:ext>
            </a:extLst>
          </p:cNvPr>
          <p:cNvSpPr/>
          <p:nvPr/>
        </p:nvSpPr>
        <p:spPr>
          <a:xfrm>
            <a:off x="558634" y="9372176"/>
            <a:ext cx="17170732" cy="954107"/>
          </a:xfrm>
          <a:prstGeom prst="rect">
            <a:avLst/>
          </a:prstGeom>
        </p:spPr>
        <p:txBody>
          <a:bodyPr wrap="square">
            <a:spAutoFit/>
          </a:bodyPr>
          <a:lstStyle/>
          <a:p>
            <a:pPr algn="ctr"/>
            <a:r>
              <a:rPr lang="ru-RU" sz="2800" b="1" dirty="0" err="1"/>
              <a:t>Есіңізде</a:t>
            </a:r>
            <a:r>
              <a:rPr lang="ru-RU" sz="2800" b="1" dirty="0"/>
              <a:t> </a:t>
            </a:r>
            <a:r>
              <a:rPr lang="ru-RU" sz="2800" b="1" dirty="0" err="1"/>
              <a:t>болсын</a:t>
            </a:r>
            <a:r>
              <a:rPr lang="ru-RU" sz="2800" b="1" dirty="0"/>
              <a:t>: осы </a:t>
            </a:r>
            <a:r>
              <a:rPr lang="ru-RU" sz="2800" b="1" dirty="0" err="1"/>
              <a:t>өзгерістердің</a:t>
            </a:r>
            <a:r>
              <a:rPr lang="ru-RU" sz="2800" b="1" dirty="0"/>
              <a:t> </a:t>
            </a:r>
            <a:r>
              <a:rPr lang="ru-RU" sz="2800" b="1" dirty="0" err="1"/>
              <a:t>біреуін</a:t>
            </a:r>
            <a:r>
              <a:rPr lang="ru-RU" sz="2800" b="1" dirty="0"/>
              <a:t> </a:t>
            </a:r>
            <a:r>
              <a:rPr lang="ru-RU" sz="2800" b="1" dirty="0" err="1"/>
              <a:t>немесе</a:t>
            </a:r>
            <a:r>
              <a:rPr lang="ru-RU" sz="2800" b="1" dirty="0"/>
              <a:t> </a:t>
            </a:r>
            <a:r>
              <a:rPr lang="ru-RU" sz="2800" b="1" dirty="0" err="1"/>
              <a:t>бірнешеуін</a:t>
            </a:r>
            <a:r>
              <a:rPr lang="ru-RU" sz="2800" b="1" dirty="0"/>
              <a:t> </a:t>
            </a:r>
            <a:r>
              <a:rPr lang="ru-RU" sz="2800" b="1" dirty="0" err="1"/>
              <a:t>байқасаңыз</a:t>
            </a:r>
            <a:r>
              <a:rPr lang="ru-RU" sz="2800" b="1" dirty="0"/>
              <a:t>, </a:t>
            </a:r>
            <a:r>
              <a:rPr lang="ru-RU" sz="2800" b="1" dirty="0" err="1"/>
              <a:t>баланың</a:t>
            </a:r>
            <a:r>
              <a:rPr lang="ru-RU" sz="2800" b="1" dirty="0"/>
              <a:t> </a:t>
            </a:r>
            <a:r>
              <a:rPr lang="ru-RU" sz="2800" b="1" dirty="0" err="1"/>
              <a:t>немесе</a:t>
            </a:r>
            <a:r>
              <a:rPr lang="ru-RU" sz="2800" b="1" dirty="0"/>
              <a:t> </a:t>
            </a:r>
            <a:r>
              <a:rPr lang="ru-RU" sz="2800" b="1" dirty="0" err="1"/>
              <a:t>жасөспірімнің</a:t>
            </a:r>
            <a:r>
              <a:rPr lang="ru-RU" sz="2800" b="1" dirty="0"/>
              <a:t> </a:t>
            </a:r>
            <a:r>
              <a:rPr lang="ru-RU" sz="2800" b="1" dirty="0" err="1"/>
              <a:t>психикалық</a:t>
            </a:r>
            <a:r>
              <a:rPr lang="ru-RU" sz="2800" b="1" dirty="0"/>
              <a:t> </a:t>
            </a:r>
            <a:r>
              <a:rPr lang="ru-RU" sz="2800" b="1" dirty="0" err="1"/>
              <a:t>денсаулығында</a:t>
            </a:r>
            <a:r>
              <a:rPr lang="ru-RU" sz="2800" b="1" dirty="0"/>
              <a:t> </a:t>
            </a:r>
            <a:r>
              <a:rPr lang="ru-RU" sz="2800" b="1" dirty="0" err="1"/>
              <a:t>кінарат</a:t>
            </a:r>
            <a:r>
              <a:rPr lang="ru-RU" sz="2800" b="1" dirty="0"/>
              <a:t> бар </a:t>
            </a:r>
            <a:r>
              <a:rPr lang="ru-RU" sz="2800" b="1" dirty="0" err="1"/>
              <a:t>деген</a:t>
            </a:r>
            <a:r>
              <a:rPr lang="ru-RU" sz="2800" b="1" dirty="0"/>
              <a:t> </a:t>
            </a:r>
            <a:r>
              <a:rPr lang="ru-RU" sz="2800" b="1" dirty="0" err="1"/>
              <a:t>сөз</a:t>
            </a:r>
            <a:r>
              <a:rPr lang="ru-RU" sz="2800" b="1" dirty="0"/>
              <a:t> емес.</a:t>
            </a:r>
          </a:p>
        </p:txBody>
      </p:sp>
    </p:spTree>
    <p:extLst>
      <p:ext uri="{BB962C8B-B14F-4D97-AF65-F5344CB8AC3E}">
        <p14:creationId xmlns:p14="http://schemas.microsoft.com/office/powerpoint/2010/main" val="2962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20672"/>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8" name="Прямоугольник 17"/>
          <p:cNvSpPr/>
          <p:nvPr/>
        </p:nvSpPr>
        <p:spPr>
          <a:xfrm>
            <a:off x="381000" y="1815134"/>
            <a:ext cx="12039600" cy="2308324"/>
          </a:xfrm>
          <a:prstGeom prst="rect">
            <a:avLst/>
          </a:prstGeom>
        </p:spPr>
        <p:txBody>
          <a:bodyPr wrap="square">
            <a:spAutoFit/>
          </a:bodyPr>
          <a:lstStyle/>
          <a:p>
            <a:r>
              <a:rPr lang="ru-RU" sz="3600" b="1" dirty="0" err="1">
                <a:solidFill>
                  <a:srgbClr val="00B0F0"/>
                </a:solidFill>
              </a:rPr>
              <a:t>Балаңызға</a:t>
            </a:r>
            <a:r>
              <a:rPr lang="ru-RU" sz="3600" b="1" dirty="0">
                <a:solidFill>
                  <a:srgbClr val="00B0F0"/>
                </a:solidFill>
              </a:rPr>
              <a:t> </a:t>
            </a:r>
            <a:r>
              <a:rPr lang="ru-RU" sz="3600" b="1" dirty="0" err="1">
                <a:solidFill>
                  <a:srgbClr val="00B0F0"/>
                </a:solidFill>
              </a:rPr>
              <a:t>психикалық</a:t>
            </a:r>
            <a:r>
              <a:rPr lang="ru-RU" sz="3600" b="1" dirty="0">
                <a:solidFill>
                  <a:srgbClr val="00B0F0"/>
                </a:solidFill>
              </a:rPr>
              <a:t> </a:t>
            </a:r>
            <a:r>
              <a:rPr lang="ru-RU" sz="3600" b="1" dirty="0" err="1">
                <a:solidFill>
                  <a:srgbClr val="00B0F0"/>
                </a:solidFill>
              </a:rPr>
              <a:t>денсаулығын</a:t>
            </a:r>
            <a:r>
              <a:rPr lang="ru-RU" sz="3600" b="1" dirty="0">
                <a:solidFill>
                  <a:srgbClr val="00B0F0"/>
                </a:solidFill>
              </a:rPr>
              <a:t> </a:t>
            </a:r>
            <a:r>
              <a:rPr lang="ru-RU" sz="3600" b="1" dirty="0" err="1">
                <a:solidFill>
                  <a:srgbClr val="00B0F0"/>
                </a:solidFill>
              </a:rPr>
              <a:t>жақсартуға</a:t>
            </a:r>
            <a:r>
              <a:rPr lang="ru-RU" sz="3600" b="1" dirty="0">
                <a:solidFill>
                  <a:srgbClr val="00B0F0"/>
                </a:solidFill>
              </a:rPr>
              <a:t> </a:t>
            </a:r>
            <a:r>
              <a:rPr lang="ru-RU" sz="3600" b="1" dirty="0" err="1">
                <a:solidFill>
                  <a:srgbClr val="00B0F0"/>
                </a:solidFill>
              </a:rPr>
              <a:t>көмектесудің</a:t>
            </a:r>
            <a:r>
              <a:rPr lang="ru-RU" sz="3600" b="1" dirty="0">
                <a:solidFill>
                  <a:srgbClr val="00B0F0"/>
                </a:solidFill>
              </a:rPr>
              <a:t> </a:t>
            </a:r>
            <a:r>
              <a:rPr lang="ru-RU" sz="3600" b="1" dirty="0" err="1">
                <a:solidFill>
                  <a:srgbClr val="00B0F0"/>
                </a:solidFill>
              </a:rPr>
              <a:t>көптеген</a:t>
            </a:r>
            <a:r>
              <a:rPr lang="ru-RU" sz="3600" b="1" dirty="0">
                <a:solidFill>
                  <a:srgbClr val="00B0F0"/>
                </a:solidFill>
              </a:rPr>
              <a:t> </a:t>
            </a:r>
            <a:r>
              <a:rPr lang="ru-RU" sz="3600" b="1" dirty="0" err="1">
                <a:solidFill>
                  <a:srgbClr val="00B0F0"/>
                </a:solidFill>
              </a:rPr>
              <a:t>тәсілдері</a:t>
            </a:r>
            <a:r>
              <a:rPr lang="ru-RU" sz="3600" b="1" dirty="0">
                <a:solidFill>
                  <a:srgbClr val="00B0F0"/>
                </a:solidFill>
              </a:rPr>
              <a:t> бар.  </a:t>
            </a:r>
            <a:endParaRPr lang="en-US" sz="3600" b="1" dirty="0">
              <a:solidFill>
                <a:srgbClr val="00B0F0"/>
              </a:solidFill>
            </a:endParaRPr>
          </a:p>
          <a:p>
            <a:r>
              <a:rPr lang="ru-RU" sz="3600" b="1" dirty="0" err="1">
                <a:solidFill>
                  <a:srgbClr val="00B0F0"/>
                </a:solidFill>
              </a:rPr>
              <a:t>Солардың</a:t>
            </a:r>
            <a:r>
              <a:rPr lang="ru-RU" sz="3600" b="1" dirty="0">
                <a:solidFill>
                  <a:srgbClr val="00B0F0"/>
                </a:solidFill>
              </a:rPr>
              <a:t> </a:t>
            </a:r>
            <a:r>
              <a:rPr lang="ru-RU" sz="3600" b="1" dirty="0" err="1">
                <a:solidFill>
                  <a:srgbClr val="00B0F0"/>
                </a:solidFill>
              </a:rPr>
              <a:t>бірі</a:t>
            </a:r>
            <a:r>
              <a:rPr lang="ru-RU" sz="3600" b="1" dirty="0">
                <a:solidFill>
                  <a:srgbClr val="00B0F0"/>
                </a:solidFill>
              </a:rPr>
              <a:t> – </a:t>
            </a:r>
            <a:r>
              <a:rPr lang="ru-RU" sz="3600" b="1" dirty="0" err="1">
                <a:solidFill>
                  <a:srgbClr val="00B0F0"/>
                </a:solidFill>
              </a:rPr>
              <a:t>өзіңізді</a:t>
            </a:r>
            <a:r>
              <a:rPr lang="ru-RU" sz="3600" b="1" dirty="0">
                <a:solidFill>
                  <a:srgbClr val="00B0F0"/>
                </a:solidFill>
              </a:rPr>
              <a:t> </a:t>
            </a:r>
            <a:r>
              <a:rPr lang="ru-RU" sz="3600" b="1" dirty="0" err="1">
                <a:solidFill>
                  <a:srgbClr val="00B0F0"/>
                </a:solidFill>
              </a:rPr>
              <a:t>мазалайтын</a:t>
            </a:r>
            <a:r>
              <a:rPr lang="ru-RU" sz="3600" b="1" dirty="0">
                <a:solidFill>
                  <a:srgbClr val="00B0F0"/>
                </a:solidFill>
              </a:rPr>
              <a:t> </a:t>
            </a:r>
            <a:r>
              <a:rPr lang="ru-RU" sz="3600" b="1" dirty="0" err="1">
                <a:solidFill>
                  <a:srgbClr val="00B0F0"/>
                </a:solidFill>
              </a:rPr>
              <a:t>ойлармен</a:t>
            </a:r>
            <a:r>
              <a:rPr lang="ru-RU" sz="3600" b="1" dirty="0">
                <a:solidFill>
                  <a:srgbClr val="00B0F0"/>
                </a:solidFill>
              </a:rPr>
              <a:t> </a:t>
            </a:r>
            <a:r>
              <a:rPr lang="ru-RU" sz="3600" b="1" dirty="0" err="1">
                <a:solidFill>
                  <a:srgbClr val="00B0F0"/>
                </a:solidFill>
              </a:rPr>
              <a:t>дәрігермен</a:t>
            </a:r>
            <a:r>
              <a:rPr lang="ru-RU" sz="3600" b="1" dirty="0">
                <a:solidFill>
                  <a:srgbClr val="00B0F0"/>
                </a:solidFill>
              </a:rPr>
              <a:t> </a:t>
            </a:r>
            <a:r>
              <a:rPr lang="ru-RU" sz="3600" b="1" dirty="0" err="1">
                <a:solidFill>
                  <a:srgbClr val="00B0F0"/>
                </a:solidFill>
              </a:rPr>
              <a:t>немесе</a:t>
            </a:r>
            <a:r>
              <a:rPr lang="ru-RU" sz="3600" b="1" dirty="0">
                <a:solidFill>
                  <a:srgbClr val="00B0F0"/>
                </a:solidFill>
              </a:rPr>
              <a:t> </a:t>
            </a:r>
            <a:r>
              <a:rPr lang="ru-RU" sz="3600" b="1" dirty="0" err="1">
                <a:solidFill>
                  <a:srgbClr val="00B0F0"/>
                </a:solidFill>
              </a:rPr>
              <a:t>психологпен</a:t>
            </a:r>
            <a:r>
              <a:rPr lang="ru-RU" sz="3600" b="1" dirty="0">
                <a:solidFill>
                  <a:srgbClr val="00B0F0"/>
                </a:solidFill>
              </a:rPr>
              <a:t> </a:t>
            </a:r>
            <a:r>
              <a:rPr lang="ru-RU" sz="3600" b="1" dirty="0" err="1">
                <a:solidFill>
                  <a:srgbClr val="00B0F0"/>
                </a:solidFill>
              </a:rPr>
              <a:t>бөлісу</a:t>
            </a:r>
            <a:r>
              <a:rPr lang="ru-RU" sz="3600" b="1" dirty="0">
                <a:solidFill>
                  <a:srgbClr val="00B0F0"/>
                </a:solidFill>
              </a:rPr>
              <a:t>. </a:t>
            </a:r>
          </a:p>
        </p:txBody>
      </p:sp>
      <p:sp>
        <p:nvSpPr>
          <p:cNvPr id="20" name="Прямоугольник 17">
            <a:extLst>
              <a:ext uri="{FF2B5EF4-FFF2-40B4-BE49-F238E27FC236}">
                <a16:creationId xmlns:a16="http://schemas.microsoft.com/office/drawing/2014/main" id="{08245E24-4901-4AF3-8C6E-2CFB2B5AF5BF}"/>
              </a:ext>
            </a:extLst>
          </p:cNvPr>
          <p:cNvSpPr/>
          <p:nvPr/>
        </p:nvSpPr>
        <p:spPr>
          <a:xfrm>
            <a:off x="603680" y="4651190"/>
            <a:ext cx="17221200" cy="4893647"/>
          </a:xfrm>
          <a:prstGeom prst="rect">
            <a:avLst/>
          </a:prstGeom>
        </p:spPr>
        <p:txBody>
          <a:bodyPr wrap="square">
            <a:spAutoFit/>
          </a:bodyPr>
          <a:lstStyle/>
          <a:p>
            <a:pPr>
              <a:spcBef>
                <a:spcPts val="600"/>
              </a:spcBef>
              <a:spcAft>
                <a:spcPts val="600"/>
              </a:spcAft>
            </a:pPr>
            <a:r>
              <a:rPr lang="ru-RU" sz="4000" b="1" dirty="0" err="1">
                <a:solidFill>
                  <a:srgbClr val="0070C0"/>
                </a:solidFill>
              </a:rPr>
              <a:t>Дәрігермен</a:t>
            </a:r>
            <a:r>
              <a:rPr lang="ru-RU" sz="4000" b="1" dirty="0">
                <a:solidFill>
                  <a:srgbClr val="0070C0"/>
                </a:solidFill>
              </a:rPr>
              <a:t> </a:t>
            </a:r>
            <a:r>
              <a:rPr lang="ru-RU" sz="4000" b="1" dirty="0" err="1">
                <a:solidFill>
                  <a:srgbClr val="0070C0"/>
                </a:solidFill>
              </a:rPr>
              <a:t>немесе</a:t>
            </a:r>
            <a:r>
              <a:rPr lang="ru-RU" sz="4000" b="1" dirty="0">
                <a:solidFill>
                  <a:srgbClr val="0070C0"/>
                </a:solidFill>
              </a:rPr>
              <a:t> </a:t>
            </a:r>
            <a:r>
              <a:rPr lang="ru-RU" sz="4000" b="1" dirty="0" err="1">
                <a:solidFill>
                  <a:srgbClr val="0070C0"/>
                </a:solidFill>
              </a:rPr>
              <a:t>психологпен</a:t>
            </a:r>
            <a:r>
              <a:rPr lang="ru-RU" sz="4000" b="1" dirty="0">
                <a:solidFill>
                  <a:srgbClr val="0070C0"/>
                </a:solidFill>
              </a:rPr>
              <a:t> </a:t>
            </a:r>
            <a:r>
              <a:rPr lang="ru-RU" sz="4000" b="1" dirty="0" err="1">
                <a:solidFill>
                  <a:srgbClr val="0070C0"/>
                </a:solidFill>
              </a:rPr>
              <a:t>сөйлесіңіз</a:t>
            </a:r>
            <a:r>
              <a:rPr lang="ru-RU" sz="4000" b="1" dirty="0">
                <a:solidFill>
                  <a:srgbClr val="0070C0"/>
                </a:solidFill>
              </a:rPr>
              <a:t>:</a:t>
            </a:r>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бұзылыстар</a:t>
            </a:r>
            <a:r>
              <a:rPr lang="ru-RU" sz="3200" b="1" dirty="0"/>
              <a:t> </a:t>
            </a:r>
            <a:r>
              <a:rPr lang="ru-RU" sz="3200" b="1" dirty="0" err="1"/>
              <a:t>біршама</a:t>
            </a:r>
            <a:r>
              <a:rPr lang="ru-RU" sz="3200" b="1" dirty="0"/>
              <a:t> </a:t>
            </a:r>
            <a:r>
              <a:rPr lang="ru-RU" sz="3200" b="1" dirty="0" err="1"/>
              <a:t>уақытқа</a:t>
            </a:r>
            <a:r>
              <a:rPr lang="ru-RU" sz="3200" b="1" dirty="0"/>
              <a:t> </a:t>
            </a:r>
            <a:r>
              <a:rPr lang="ru-RU" sz="3200" b="1" dirty="0" err="1"/>
              <a:t>созылса</a:t>
            </a:r>
            <a:r>
              <a:rPr lang="ru-RU" sz="3200" b="1" dirty="0"/>
              <a:t> </a:t>
            </a:r>
            <a:r>
              <a:rPr lang="ru-RU" sz="3200" b="1" dirty="0" err="1"/>
              <a:t>немесе</a:t>
            </a:r>
            <a:r>
              <a:rPr lang="ru-RU" sz="3200" b="1" dirty="0"/>
              <a:t> </a:t>
            </a:r>
            <a:r>
              <a:rPr lang="ru-RU" sz="3200" b="1" dirty="0" err="1"/>
              <a:t>балаңызға</a:t>
            </a:r>
            <a:r>
              <a:rPr lang="ru-RU" sz="3200" b="1" dirty="0"/>
              <a:t> </a:t>
            </a:r>
            <a:r>
              <a:rPr lang="ru-RU" sz="3200" b="1" dirty="0" err="1"/>
              <a:t>қалыпты</a:t>
            </a:r>
            <a:r>
              <a:rPr lang="ru-RU" sz="3200" b="1" dirty="0"/>
              <a:t> </a:t>
            </a:r>
            <a:r>
              <a:rPr lang="ru-RU" sz="3200" b="1" dirty="0" err="1"/>
              <a:t>тіршілік</a:t>
            </a:r>
            <a:r>
              <a:rPr lang="ru-RU" sz="3200" b="1" dirty="0"/>
              <a:t> </a:t>
            </a:r>
            <a:r>
              <a:rPr lang="ru-RU" sz="3200" b="1" dirty="0" err="1"/>
              <a:t>етуге</a:t>
            </a:r>
            <a:r>
              <a:rPr lang="ru-RU" sz="3200" b="1" dirty="0"/>
              <a:t> </a:t>
            </a:r>
            <a:r>
              <a:rPr lang="ru-RU" sz="3200" b="1" dirty="0" err="1"/>
              <a:t>кедергі</a:t>
            </a:r>
            <a:r>
              <a:rPr lang="ru-RU" sz="3200" b="1" dirty="0"/>
              <a:t> </a:t>
            </a:r>
            <a:r>
              <a:rPr lang="ru-RU" sz="3200" b="1" dirty="0" err="1"/>
              <a:t>келтірсе</a:t>
            </a:r>
            <a:endParaRPr lang="ru-RU" sz="3200" b="1" dirty="0"/>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Сізді</a:t>
            </a:r>
            <a:r>
              <a:rPr lang="ru-RU" sz="3200" b="1" dirty="0"/>
              <a:t> </a:t>
            </a:r>
            <a:r>
              <a:rPr lang="ru-RU" sz="3200" b="1" dirty="0" err="1"/>
              <a:t>балаңыздың</a:t>
            </a:r>
            <a:r>
              <a:rPr lang="ru-RU" sz="3200" b="1" dirty="0"/>
              <a:t> </a:t>
            </a:r>
            <a:r>
              <a:rPr lang="ru-RU" sz="3200" b="1" dirty="0" err="1"/>
              <a:t>эмоциялық</a:t>
            </a:r>
            <a:r>
              <a:rPr lang="ru-RU" sz="3200" b="1" dirty="0"/>
              <a:t> және </a:t>
            </a:r>
            <a:r>
              <a:rPr lang="ru-RU" sz="3200" b="1" dirty="0" err="1"/>
              <a:t>психикалық</a:t>
            </a:r>
            <a:r>
              <a:rPr lang="ru-RU" sz="3200" b="1" dirty="0"/>
              <a:t> </a:t>
            </a:r>
            <a:r>
              <a:rPr lang="ru-RU" sz="3200" b="1" dirty="0" err="1"/>
              <a:t>денсаулығы</a:t>
            </a:r>
            <a:r>
              <a:rPr lang="ru-RU" sz="3200" b="1" dirty="0"/>
              <a:t> </a:t>
            </a:r>
            <a:r>
              <a:rPr lang="ru-RU" sz="3200" b="1" dirty="0" err="1"/>
              <a:t>алаңдатса</a:t>
            </a:r>
            <a:endParaRPr lang="ru-RU" sz="3200" b="1" dirty="0"/>
          </a:p>
          <a:p>
            <a:pPr marL="457200" indent="-457200">
              <a:spcBef>
                <a:spcPts val="600"/>
              </a:spcBef>
              <a:spcAft>
                <a:spcPts val="600"/>
              </a:spcAft>
              <a:buFont typeface="Wingdings" panose="05000000000000000000" pitchFamily="2" charset="2"/>
              <a:buChar char="ü"/>
            </a:pPr>
            <a:r>
              <a:rPr lang="ru-RU" sz="3200" b="1" dirty="0" err="1"/>
              <a:t>дәрігерге</a:t>
            </a:r>
            <a:r>
              <a:rPr lang="ru-RU" sz="3200" b="1" dirty="0"/>
              <a:t> </a:t>
            </a:r>
            <a:r>
              <a:rPr lang="ru-RU" sz="3200" b="1" dirty="0" err="1"/>
              <a:t>барған</a:t>
            </a:r>
            <a:r>
              <a:rPr lang="ru-RU" sz="3200" b="1" dirty="0"/>
              <a:t> </a:t>
            </a:r>
            <a:r>
              <a:rPr lang="ru-RU" sz="3200" b="1" dirty="0" err="1"/>
              <a:t>сайын</a:t>
            </a:r>
            <a:r>
              <a:rPr lang="ru-RU" sz="3200" b="1" dirty="0"/>
              <a:t> </a:t>
            </a:r>
            <a:r>
              <a:rPr lang="ru-RU" sz="3200" b="1" dirty="0" err="1"/>
              <a:t>балаңыздың</a:t>
            </a:r>
            <a:r>
              <a:rPr lang="ru-RU" sz="3200" b="1" dirty="0"/>
              <a:t> </a:t>
            </a:r>
            <a:r>
              <a:rPr lang="ru-RU" sz="3200" b="1" dirty="0" err="1"/>
              <a:t>мінез</a:t>
            </a:r>
            <a:r>
              <a:rPr lang="en-GB" sz="3200" b="1" dirty="0"/>
              <a:t>-</a:t>
            </a:r>
            <a:r>
              <a:rPr lang="kk-KZ" sz="3200" b="1" dirty="0"/>
              <a:t>құлықтық дамуы және эмоциялық денсаулығы </a:t>
            </a:r>
            <a:r>
              <a:rPr lang="ru-RU" sz="3200" b="1" dirty="0" err="1"/>
              <a:t>туралы</a:t>
            </a:r>
            <a:endParaRPr lang="ru-RU" sz="3200" b="1" dirty="0"/>
          </a:p>
          <a:p>
            <a:pPr marL="457200" indent="-457200">
              <a:spcBef>
                <a:spcPts val="600"/>
              </a:spcBef>
              <a:spcAft>
                <a:spcPts val="600"/>
              </a:spcAft>
              <a:buFont typeface="Wingdings" panose="05000000000000000000" pitchFamily="2" charset="2"/>
              <a:buChar char="ü"/>
            </a:pPr>
            <a:r>
              <a:rPr lang="ru-RU" sz="3600" b="1" dirty="0" err="1">
                <a:solidFill>
                  <a:srgbClr val="C00000"/>
                </a:solidFill>
              </a:rPr>
              <a:t>Егер</a:t>
            </a:r>
            <a:r>
              <a:rPr lang="ru-RU" sz="3600" b="1" dirty="0">
                <a:solidFill>
                  <a:srgbClr val="C00000"/>
                </a:solidFill>
              </a:rPr>
              <a:t> бала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жасөспірім</a:t>
            </a:r>
            <a:r>
              <a:rPr lang="ru-RU" sz="3600" b="1" dirty="0">
                <a:solidFill>
                  <a:srgbClr val="C00000"/>
                </a:solidFill>
              </a:rPr>
              <a:t>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қол салу немесе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зақым келтіру туралы айтса, дереу дәрігерге немесе психологқа хабарлаңыз</a:t>
            </a:r>
            <a:r>
              <a:rPr lang="ru-RU" sz="3600" b="1" dirty="0">
                <a:solidFill>
                  <a:srgbClr val="C00000"/>
                </a:solidFill>
              </a:rPr>
              <a:t>.</a:t>
            </a:r>
          </a:p>
        </p:txBody>
      </p:sp>
      <p:pic>
        <p:nvPicPr>
          <p:cNvPr id="21" name="Picture 20">
            <a:extLst>
              <a:ext uri="{FF2B5EF4-FFF2-40B4-BE49-F238E27FC236}">
                <a16:creationId xmlns:a16="http://schemas.microsoft.com/office/drawing/2014/main" id="{CD2B5A4B-9C03-4B47-9F42-F5362CA53AF0}"/>
              </a:ext>
            </a:extLst>
          </p:cNvPr>
          <p:cNvPicPr>
            <a:picLocks noChangeAspect="1"/>
          </p:cNvPicPr>
          <p:nvPr/>
        </p:nvPicPr>
        <p:blipFill>
          <a:blip r:embed="rId3"/>
          <a:stretch>
            <a:fillRect/>
          </a:stretch>
        </p:blipFill>
        <p:spPr>
          <a:xfrm>
            <a:off x="12649200" y="-91704"/>
            <a:ext cx="5761607" cy="36874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51574" y="1634520"/>
            <a:ext cx="11654693" cy="984885"/>
          </a:xfrm>
          <a:prstGeom prst="rect">
            <a:avLst/>
          </a:prstGeom>
        </p:spPr>
        <p:txBody>
          <a:bodyPr wrap="square" lIns="0" tIns="0" rIns="0" bIns="0" rtlCol="0" anchor="t">
            <a:spAutoFit/>
          </a:bodyPr>
          <a:lstStyle/>
          <a:p>
            <a:r>
              <a:rPr lang="kk-KZ" sz="3200" b="1" dirty="0">
                <a:ea typeface="Open Sans Light" charset="0"/>
                <a:cs typeface="Open Sans Light" charset="0"/>
              </a:rPr>
              <a:t>Тегін психологиялық көмек алу в</a:t>
            </a:r>
            <a:r>
              <a:rPr lang="en-US" sz="3200" b="1" dirty="0" err="1">
                <a:ea typeface="Open Sans Light" charset="0"/>
                <a:cs typeface="Open Sans Light" charset="0"/>
              </a:rPr>
              <a:t>еб-сайт</a:t>
            </a:r>
            <a:r>
              <a:rPr lang="kk-KZ" sz="3200" b="1" dirty="0">
                <a:ea typeface="Open Sans Light" charset="0"/>
                <a:cs typeface="Open Sans Light" charset="0"/>
              </a:rPr>
              <a:t>ы</a:t>
            </a:r>
            <a:endParaRPr lang="ru-RU" sz="3200" b="1" dirty="0">
              <a:ea typeface="Open Sans Light" charset="0"/>
              <a:cs typeface="Open Sans Light" charset="0"/>
            </a:endParaRPr>
          </a:p>
          <a:p>
            <a:r>
              <a:rPr lang="en-US" sz="3200" b="1" dirty="0">
                <a:ea typeface="Open Sans Light" charset="0"/>
                <a:cs typeface="Open Sans Light" charset="0"/>
              </a:rPr>
              <a:t>(</a:t>
            </a:r>
            <a:r>
              <a:rPr lang="kk-KZ" sz="3200" b="1" dirty="0">
                <a:ea typeface="Open Sans Light" charset="0"/>
                <a:cs typeface="Open Sans Light" charset="0"/>
              </a:rPr>
              <a:t>ақпарат және мамандардың жеке онлайн консультациялары</a:t>
            </a:r>
            <a:r>
              <a:rPr lang="en-US" sz="3200" b="1" dirty="0">
                <a:ea typeface="Open Sans Light" charset="0"/>
                <a:cs typeface="Open Sans Light" charset="0"/>
              </a:rPr>
              <a:t>) </a:t>
            </a:r>
          </a:p>
        </p:txBody>
      </p:sp>
      <p:sp>
        <p:nvSpPr>
          <p:cNvPr id="18" name="Прямоугольник 17"/>
          <p:cNvSpPr/>
          <p:nvPr/>
        </p:nvSpPr>
        <p:spPr>
          <a:xfrm>
            <a:off x="134784" y="4081130"/>
            <a:ext cx="14313205" cy="5909310"/>
          </a:xfrm>
          <a:prstGeom prst="rect">
            <a:avLst/>
          </a:prstGeom>
        </p:spPr>
        <p:txBody>
          <a:bodyPr wrap="square">
            <a:spAutoFit/>
          </a:bodyPr>
          <a:lstStyle/>
          <a:p>
            <a:pPr>
              <a:spcBef>
                <a:spcPts val="100"/>
              </a:spcBef>
              <a:spcAft>
                <a:spcPts val="100"/>
              </a:spcAft>
            </a:pPr>
            <a:r>
              <a:rPr lang="ru-RU" sz="3200" b="1" dirty="0"/>
              <a:t>ВЕБ-САЙТТЫ ҚАЛАЙ ҚОЛДАНУ КЕРЕК:</a:t>
            </a:r>
            <a:endParaRPr lang="en-US" sz="3200" b="1" dirty="0"/>
          </a:p>
          <a:p>
            <a:pPr>
              <a:spcBef>
                <a:spcPts val="100"/>
              </a:spcBef>
              <a:spcAft>
                <a:spcPts val="100"/>
              </a:spcAft>
            </a:pPr>
            <a:endParaRPr lang="en-US" sz="1600" b="1" dirty="0"/>
          </a:p>
          <a:p>
            <a:pPr>
              <a:spcBef>
                <a:spcPts val="100"/>
              </a:spcBef>
              <a:spcAft>
                <a:spcPts val="100"/>
              </a:spcAft>
            </a:pPr>
            <a:r>
              <a:rPr lang="ru-RU" sz="3200" dirty="0"/>
              <a:t>1. </a:t>
            </a:r>
            <a:r>
              <a:rPr lang="ru-RU" sz="3200" dirty="0" err="1"/>
              <a:t>Сайттың</a:t>
            </a:r>
            <a:r>
              <a:rPr lang="ru-RU" sz="3200" dirty="0"/>
              <a:t> </a:t>
            </a:r>
            <a:r>
              <a:rPr lang="ru-RU" sz="3200" dirty="0" err="1"/>
              <a:t>алты</a:t>
            </a:r>
            <a:r>
              <a:rPr lang="ru-RU" sz="3200" dirty="0"/>
              <a:t> </a:t>
            </a:r>
            <a:r>
              <a:rPr lang="ru-RU" sz="3200" dirty="0" err="1"/>
              <a:t>тарауының</a:t>
            </a:r>
            <a:r>
              <a:rPr lang="ru-RU" sz="3200" dirty="0"/>
              <a:t> </a:t>
            </a:r>
            <a:r>
              <a:rPr lang="ru-RU" sz="3200" dirty="0" err="1"/>
              <a:t>біреуіне</a:t>
            </a:r>
            <a:r>
              <a:rPr lang="ru-RU" sz="3200" dirty="0"/>
              <a:t> </a:t>
            </a:r>
            <a:r>
              <a:rPr lang="en-US" sz="3200" dirty="0"/>
              <a:t>(</a:t>
            </a:r>
            <a:r>
              <a:rPr lang="ru-RU" sz="3200" dirty="0"/>
              <a:t>«</a:t>
            </a:r>
            <a:r>
              <a:rPr lang="ru-RU" sz="3200" dirty="0" err="1"/>
              <a:t>Балалар</a:t>
            </a:r>
            <a:r>
              <a:rPr lang="ru-RU" sz="3200" dirty="0"/>
              <a:t> мен </a:t>
            </a:r>
            <a:r>
              <a:rPr lang="ru-RU" sz="3200" dirty="0" err="1"/>
              <a:t>жасөспірімдерге</a:t>
            </a:r>
            <a:r>
              <a:rPr lang="ru-RU" sz="3200" dirty="0"/>
              <a:t>», «</a:t>
            </a:r>
            <a:r>
              <a:rPr lang="ru-RU" sz="3200" dirty="0" err="1"/>
              <a:t>Егде</a:t>
            </a:r>
            <a:r>
              <a:rPr lang="ru-RU" sz="3200" dirty="0"/>
              <a:t> </a:t>
            </a:r>
            <a:r>
              <a:rPr lang="ru-RU" sz="3200" dirty="0" err="1"/>
              <a:t>адамдарға</a:t>
            </a:r>
            <a:r>
              <a:rPr lang="ru-RU" sz="3200" dirty="0"/>
              <a:t>», «</a:t>
            </a:r>
            <a:r>
              <a:rPr lang="ru-RU" sz="3200" dirty="0" err="1"/>
              <a:t>Мүмкіндіктері</a:t>
            </a:r>
            <a:r>
              <a:rPr lang="ru-RU" sz="3200" dirty="0"/>
              <a:t> </a:t>
            </a:r>
            <a:r>
              <a:rPr lang="ru-RU" sz="3200" dirty="0" err="1"/>
              <a:t>шектеулі</a:t>
            </a:r>
            <a:r>
              <a:rPr lang="ru-RU" sz="3200" dirty="0"/>
              <a:t> </a:t>
            </a:r>
            <a:r>
              <a:rPr lang="ru-RU" sz="3200" dirty="0" err="1"/>
              <a:t>адамдарға</a:t>
            </a:r>
            <a:r>
              <a:rPr lang="ru-RU" sz="3200" dirty="0"/>
              <a:t>» және </a:t>
            </a:r>
            <a:r>
              <a:rPr lang="ru-RU" sz="3200" dirty="0" err="1"/>
              <a:t>басалары</a:t>
            </a:r>
            <a:r>
              <a:rPr lang="ru-RU" sz="3200" dirty="0"/>
              <a:t>) </a:t>
            </a:r>
            <a:r>
              <a:rPr lang="ru-RU" sz="3200" dirty="0" err="1"/>
              <a:t>кіру</a:t>
            </a:r>
            <a:r>
              <a:rPr lang="ru-RU" sz="3200" dirty="0"/>
              <a:t> </a:t>
            </a:r>
            <a:r>
              <a:rPr lang="ru-RU" sz="3200" dirty="0" err="1"/>
              <a:t>керек</a:t>
            </a:r>
            <a:r>
              <a:rPr lang="ru-RU" sz="3200" dirty="0"/>
              <a:t>. </a:t>
            </a:r>
            <a:endParaRPr lang="ru-RU" sz="3200" dirty="0">
              <a:solidFill>
                <a:srgbClr val="002060"/>
              </a:solidFill>
            </a:endParaRPr>
          </a:p>
          <a:p>
            <a:pPr>
              <a:spcBef>
                <a:spcPts val="100"/>
              </a:spcBef>
              <a:spcAft>
                <a:spcPts val="100"/>
              </a:spcAft>
            </a:pPr>
            <a:r>
              <a:rPr lang="ru-RU" sz="3200" dirty="0">
                <a:solidFill>
                  <a:srgbClr val="002060"/>
                </a:solidFill>
              </a:rPr>
              <a:t>2. «Онлайн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пернесін</a:t>
            </a:r>
            <a:r>
              <a:rPr lang="ru-RU" sz="3200" dirty="0">
                <a:solidFill>
                  <a:srgbClr val="002060"/>
                </a:solidFill>
              </a:rPr>
              <a:t> (</a:t>
            </a:r>
            <a:r>
              <a:rPr lang="ru-RU" sz="3200" dirty="0" err="1">
                <a:solidFill>
                  <a:srgbClr val="002060"/>
                </a:solidFill>
              </a:rPr>
              <a:t>жоғарғы</a:t>
            </a:r>
            <a:r>
              <a:rPr lang="ru-RU" sz="3200" dirty="0">
                <a:solidFill>
                  <a:srgbClr val="002060"/>
                </a:solidFill>
              </a:rPr>
              <a:t> </a:t>
            </a:r>
            <a:r>
              <a:rPr lang="ru-RU" sz="3200" dirty="0" err="1">
                <a:solidFill>
                  <a:srgbClr val="002060"/>
                </a:solidFill>
              </a:rPr>
              <a:t>оң</a:t>
            </a:r>
            <a:r>
              <a:rPr lang="ru-RU" sz="3200" dirty="0">
                <a:solidFill>
                  <a:srgbClr val="002060"/>
                </a:solidFill>
              </a:rPr>
              <a:t> </a:t>
            </a:r>
            <a:r>
              <a:rPr lang="ru-RU" sz="3200" dirty="0" err="1">
                <a:solidFill>
                  <a:srgbClr val="002060"/>
                </a:solidFill>
              </a:rPr>
              <a:t>жақта</a:t>
            </a:r>
            <a:r>
              <a:rPr lang="ru-RU" sz="3200" dirty="0">
                <a:solidFill>
                  <a:srgbClr val="002060"/>
                </a:solidFill>
              </a:rPr>
              <a:t>) басу </a:t>
            </a:r>
            <a:r>
              <a:rPr lang="ru-RU" sz="3200" dirty="0" err="1">
                <a:solidFill>
                  <a:srgbClr val="002060"/>
                </a:solidFill>
              </a:rPr>
              <a:t>керек</a:t>
            </a:r>
            <a:r>
              <a:rPr lang="ru-RU" sz="3200" dirty="0">
                <a:solidFill>
                  <a:srgbClr val="002060"/>
                </a:solidFill>
              </a:rPr>
              <a:t>.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туралы</a:t>
            </a:r>
            <a:r>
              <a:rPr lang="ru-RU" sz="3200" dirty="0">
                <a:solidFill>
                  <a:srgbClr val="002060"/>
                </a:solidFill>
              </a:rPr>
              <a:t> </a:t>
            </a:r>
            <a:r>
              <a:rPr lang="ru-RU" sz="3200" dirty="0" err="1">
                <a:solidFill>
                  <a:srgbClr val="002060"/>
                </a:solidFill>
              </a:rPr>
              <a:t>ақпарат</a:t>
            </a:r>
            <a:r>
              <a:rPr lang="ru-RU" sz="3200" dirty="0">
                <a:solidFill>
                  <a:srgbClr val="002060"/>
                </a:solidFill>
              </a:rPr>
              <a:t> және </a:t>
            </a:r>
            <a:r>
              <a:rPr lang="ru-RU" sz="3200" dirty="0" err="1">
                <a:solidFill>
                  <a:srgbClr val="002060"/>
                </a:solidFill>
              </a:rPr>
              <a:t>фотосуреттері</a:t>
            </a:r>
            <a:r>
              <a:rPr lang="ru-RU" sz="3200" dirty="0">
                <a:solidFill>
                  <a:srgbClr val="002060"/>
                </a:solidFill>
              </a:rPr>
              <a:t> </a:t>
            </a:r>
            <a:r>
              <a:rPr lang="ru-RU" sz="3200" dirty="0" err="1">
                <a:solidFill>
                  <a:srgbClr val="002060"/>
                </a:solidFill>
              </a:rPr>
              <a:t>шығады</a:t>
            </a:r>
            <a:r>
              <a:rPr lang="ru-RU" sz="3200" dirty="0">
                <a:solidFill>
                  <a:srgbClr val="002060"/>
                </a:solidFill>
              </a:rPr>
              <a:t>. </a:t>
            </a:r>
          </a:p>
          <a:p>
            <a:pPr>
              <a:spcBef>
                <a:spcPts val="100"/>
              </a:spcBef>
              <a:spcAft>
                <a:spcPts val="100"/>
              </a:spcAft>
            </a:pPr>
            <a:r>
              <a:rPr lang="ru-RU" sz="3200" dirty="0"/>
              <a:t>3. </a:t>
            </a:r>
            <a:r>
              <a:rPr lang="ru-RU" sz="3200" dirty="0" err="1"/>
              <a:t>Фотосуреттері</a:t>
            </a:r>
            <a:r>
              <a:rPr lang="ru-RU" sz="3200" dirty="0"/>
              <a:t> бар </a:t>
            </a:r>
            <a:r>
              <a:rPr lang="ru-RU" sz="3200" dirty="0" err="1"/>
              <a:t>тізімнен</a:t>
            </a:r>
            <a:r>
              <a:rPr lang="ru-RU" sz="3200" dirty="0"/>
              <a:t> </a:t>
            </a:r>
            <a:r>
              <a:rPr lang="ru-RU" sz="3200" dirty="0" err="1"/>
              <a:t>маманды</a:t>
            </a:r>
            <a:r>
              <a:rPr lang="ru-RU" sz="3200" dirty="0"/>
              <a:t> </a:t>
            </a:r>
            <a:r>
              <a:rPr lang="ru-RU" sz="3200" dirty="0" err="1"/>
              <a:t>таңдап</a:t>
            </a:r>
            <a:r>
              <a:rPr lang="ru-RU" sz="3200" dirty="0"/>
              <a:t>, «</a:t>
            </a:r>
            <a:r>
              <a:rPr lang="ru-RU" sz="3200" dirty="0" err="1"/>
              <a:t>Жазылу</a:t>
            </a:r>
            <a:r>
              <a:rPr lang="ru-RU" sz="3200" dirty="0"/>
              <a:t>» </a:t>
            </a:r>
            <a:r>
              <a:rPr lang="ru-RU" sz="3200" dirty="0" err="1"/>
              <a:t>пернесін</a:t>
            </a:r>
            <a:r>
              <a:rPr lang="ru-RU" sz="3200" dirty="0"/>
              <a:t> басу </a:t>
            </a:r>
            <a:r>
              <a:rPr lang="ru-RU" sz="3200" dirty="0" err="1"/>
              <a:t>керек</a:t>
            </a:r>
            <a:r>
              <a:rPr lang="ru-RU" sz="3200" dirty="0"/>
              <a:t>. «Оставьте заявку» (</a:t>
            </a:r>
            <a:r>
              <a:rPr lang="ru-RU" sz="3200" dirty="0" err="1"/>
              <a:t>өтініш</a:t>
            </a:r>
            <a:r>
              <a:rPr lang="ru-RU" sz="3200" dirty="0"/>
              <a:t> </a:t>
            </a:r>
            <a:r>
              <a:rPr lang="ru-RU" sz="3200" dirty="0" err="1"/>
              <a:t>қалдырыңыз</a:t>
            </a:r>
            <a:r>
              <a:rPr lang="ru-RU" sz="3200" dirty="0"/>
              <a:t>) </a:t>
            </a:r>
            <a:r>
              <a:rPr lang="ru-RU" sz="3200" dirty="0" err="1"/>
              <a:t>терезесі</a:t>
            </a:r>
            <a:r>
              <a:rPr lang="ru-RU" sz="3200" dirty="0"/>
              <a:t> </a:t>
            </a:r>
            <a:r>
              <a:rPr lang="ru-RU" sz="3200" dirty="0" err="1"/>
              <a:t>шығады</a:t>
            </a:r>
            <a:r>
              <a:rPr lang="ru-RU" sz="3200" dirty="0"/>
              <a:t> (). </a:t>
            </a:r>
          </a:p>
          <a:p>
            <a:pPr>
              <a:spcBef>
                <a:spcPts val="100"/>
              </a:spcBef>
              <a:spcAft>
                <a:spcPts val="100"/>
              </a:spcAft>
            </a:pPr>
            <a:r>
              <a:rPr lang="ru-RU" sz="3200" dirty="0">
                <a:solidFill>
                  <a:srgbClr val="002060"/>
                </a:solidFill>
              </a:rPr>
              <a:t>4. </a:t>
            </a:r>
            <a:r>
              <a:rPr lang="ru-RU" sz="3200" dirty="0" err="1">
                <a:solidFill>
                  <a:srgbClr val="002060"/>
                </a:solidFill>
              </a:rPr>
              <a:t>Өтінішті</a:t>
            </a:r>
            <a:r>
              <a:rPr lang="ru-RU" sz="3200" dirty="0">
                <a:solidFill>
                  <a:srgbClr val="002060"/>
                </a:solidFill>
              </a:rPr>
              <a:t> </a:t>
            </a:r>
            <a:r>
              <a:rPr lang="ru-RU" sz="3200" dirty="0" err="1">
                <a:solidFill>
                  <a:srgbClr val="002060"/>
                </a:solidFill>
              </a:rPr>
              <a:t>аты</a:t>
            </a:r>
            <a:r>
              <a:rPr lang="en-GB" sz="3200" dirty="0">
                <a:solidFill>
                  <a:srgbClr val="002060"/>
                </a:solidFill>
              </a:rPr>
              <a:t>-</a:t>
            </a:r>
            <a:r>
              <a:rPr lang="kk-KZ" sz="3200" dirty="0">
                <a:solidFill>
                  <a:srgbClr val="002060"/>
                </a:solidFill>
              </a:rPr>
              <a:t>жөніңізді (аты</a:t>
            </a:r>
            <a:r>
              <a:rPr lang="en-GB" sz="3200" dirty="0">
                <a:solidFill>
                  <a:srgbClr val="002060"/>
                </a:solidFill>
              </a:rPr>
              <a:t>-</a:t>
            </a:r>
            <a:r>
              <a:rPr lang="kk-KZ" sz="3200" dirty="0">
                <a:solidFill>
                  <a:srgbClr val="002060"/>
                </a:solidFill>
              </a:rPr>
              <a:t>жөнсіз де болады), ұялы телефоныңыздың нөмірін және электронды поштаңызды көрсету арқылы толтыру керек.</a:t>
            </a:r>
            <a:endParaRPr lang="ru-RU" sz="3200" dirty="0">
              <a:solidFill>
                <a:srgbClr val="002060"/>
              </a:solidFill>
            </a:endParaRPr>
          </a:p>
          <a:p>
            <a:pPr>
              <a:spcBef>
                <a:spcPts val="100"/>
              </a:spcBef>
              <a:spcAft>
                <a:spcPts val="100"/>
              </a:spcAft>
            </a:pPr>
            <a:r>
              <a:rPr lang="ru-RU" sz="3200" dirty="0"/>
              <a:t>5. </a:t>
            </a:r>
            <a:r>
              <a:rPr lang="ru-RU" sz="3200" dirty="0" err="1"/>
              <a:t>Растаудан</a:t>
            </a:r>
            <a:r>
              <a:rPr lang="ru-RU" sz="3200" dirty="0"/>
              <a:t> </a:t>
            </a:r>
            <a:r>
              <a:rPr lang="ru-RU" sz="3200" dirty="0" err="1"/>
              <a:t>кейін</a:t>
            </a:r>
            <a:r>
              <a:rPr lang="ru-RU" sz="3200" dirty="0"/>
              <a:t> </a:t>
            </a:r>
            <a:r>
              <a:rPr lang="ru-RU" sz="3200" dirty="0" err="1"/>
              <a:t>жеке</a:t>
            </a:r>
            <a:r>
              <a:rPr lang="ru-RU" sz="3200" dirty="0"/>
              <a:t> консультация күні, </a:t>
            </a:r>
            <a:r>
              <a:rPr lang="ru-RU" sz="3200" dirty="0" err="1"/>
              <a:t>уақыты</a:t>
            </a:r>
            <a:r>
              <a:rPr lang="ru-RU" sz="3200" dirty="0"/>
              <a:t> және </a:t>
            </a:r>
            <a:r>
              <a:rPr lang="ru-RU" sz="3200" dirty="0" err="1"/>
              <a:t>сілтеме</a:t>
            </a:r>
            <a:r>
              <a:rPr lang="ru-RU" sz="3200" dirty="0"/>
              <a:t> </a:t>
            </a:r>
            <a:r>
              <a:rPr lang="ru-RU" sz="3200" dirty="0" err="1"/>
              <a:t>көрсетілген</a:t>
            </a:r>
            <a:r>
              <a:rPr lang="ru-RU" sz="3200" dirty="0"/>
              <a:t> смс </a:t>
            </a:r>
            <a:r>
              <a:rPr lang="ru-RU" sz="3200" dirty="0" err="1"/>
              <a:t>күтіңіз</a:t>
            </a:r>
            <a:r>
              <a:rPr lang="ru-RU" sz="3200" dirty="0"/>
              <a:t>.</a:t>
            </a:r>
          </a:p>
        </p:txBody>
      </p:sp>
      <p:grpSp>
        <p:nvGrpSpPr>
          <p:cNvPr id="20" name="Group 19">
            <a:extLst>
              <a:ext uri="{FF2B5EF4-FFF2-40B4-BE49-F238E27FC236}">
                <a16:creationId xmlns:a16="http://schemas.microsoft.com/office/drawing/2014/main"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id="{A9A0AA74-812C-42FF-B099-801ACE97CEEF}"/>
              </a:ext>
            </a:extLst>
          </p:cNvPr>
          <p:cNvSpPr txBox="1">
            <a:spLocks/>
          </p:cNvSpPr>
          <p:nvPr/>
        </p:nvSpPr>
        <p:spPr>
          <a:xfrm>
            <a:off x="308637" y="2619405"/>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 </a:t>
            </a:r>
            <a:r>
              <a:rPr lang="ru-RU" sz="2400" b="1" dirty="0" err="1"/>
              <a:t>қазақ</a:t>
            </a:r>
            <a:r>
              <a:rPr lang="ru-RU" sz="2400" b="1" dirty="0"/>
              <a:t> </a:t>
            </a:r>
            <a:r>
              <a:rPr lang="ru-RU" sz="2400" b="1" dirty="0" err="1"/>
              <a:t>тілінде</a:t>
            </a:r>
            <a:r>
              <a:rPr lang="ru-RU" sz="2400" b="1" dirty="0"/>
              <a:t> </a:t>
            </a:r>
          </a:p>
          <a:p>
            <a:pPr>
              <a:lnSpc>
                <a:spcPct val="110000"/>
              </a:lnSpc>
              <a:spcBef>
                <a:spcPts val="0"/>
              </a:spcBef>
              <a:defRPr/>
            </a:pPr>
            <a:r>
              <a:rPr lang="ru-RU" sz="2400" b="1" dirty="0">
                <a:hlinkClick r:id="rId6"/>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pic>
        <p:nvPicPr>
          <p:cNvPr id="4" name="Picture 3">
            <a:extLst>
              <a:ext uri="{FF2B5EF4-FFF2-40B4-BE49-F238E27FC236}">
                <a16:creationId xmlns:a16="http://schemas.microsoft.com/office/drawing/2014/main" id="{12F0BBF5-2B84-462F-826B-6F7A6E2F4FEB}"/>
              </a:ext>
            </a:extLst>
          </p:cNvPr>
          <p:cNvPicPr>
            <a:picLocks noChangeAspect="1"/>
          </p:cNvPicPr>
          <p:nvPr/>
        </p:nvPicPr>
        <p:blipFill>
          <a:blip r:embed="rId7"/>
          <a:stretch>
            <a:fillRect/>
          </a:stretch>
        </p:blipFill>
        <p:spPr>
          <a:xfrm>
            <a:off x="14447990" y="5012713"/>
            <a:ext cx="3705225" cy="4591050"/>
          </a:xfrm>
          <a:prstGeom prst="rect">
            <a:avLst/>
          </a:prstGeom>
        </p:spPr>
      </p:pic>
    </p:spTree>
    <p:extLst>
      <p:ext uri="{BB962C8B-B14F-4D97-AF65-F5344CB8AC3E}">
        <p14:creationId xmlns:p14="http://schemas.microsoft.com/office/powerpoint/2010/main" val="384665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09497" y="115146"/>
            <a:ext cx="12284682" cy="641201"/>
          </a:xfrm>
          <a:prstGeom prst="rect">
            <a:avLst/>
          </a:prstGeom>
        </p:spPr>
        <p:txBody>
          <a:bodyPr lIns="0" tIns="0" rIns="0" bIns="0" rtlCol="0" anchor="t">
            <a:spAutoFit/>
          </a:bodyPr>
          <a:lstStyle/>
          <a:p>
            <a:pPr algn="ctr">
              <a:lnSpc>
                <a:spcPts val="4955"/>
              </a:lnSpc>
            </a:pPr>
            <a:r>
              <a:rPr lang="ru-RU" sz="4400" b="1" spc="243" dirty="0">
                <a:solidFill>
                  <a:srgbClr val="189F87"/>
                </a:solidFill>
              </a:rPr>
              <a:t>ЖАДНАМАЛАР – СІЗДЕРГЕ КӨМЕК РЕТІНДЕ</a:t>
            </a:r>
            <a:endParaRPr lang="en-US" sz="4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4" name="Picture 3">
            <a:extLst>
              <a:ext uri="{FF2B5EF4-FFF2-40B4-BE49-F238E27FC236}">
                <a16:creationId xmlns:a16="http://schemas.microsoft.com/office/drawing/2014/main" id="{479556B4-ED84-4C67-842C-79666BA31153}"/>
              </a:ext>
            </a:extLst>
          </p:cNvPr>
          <p:cNvPicPr>
            <a:picLocks noChangeAspect="1"/>
          </p:cNvPicPr>
          <p:nvPr/>
        </p:nvPicPr>
        <p:blipFill>
          <a:blip r:embed="rId3"/>
          <a:stretch>
            <a:fillRect/>
          </a:stretch>
        </p:blipFill>
        <p:spPr>
          <a:xfrm>
            <a:off x="113574" y="254476"/>
            <a:ext cx="3895923" cy="5434441"/>
          </a:xfrm>
          <a:prstGeom prst="rect">
            <a:avLst/>
          </a:prstGeom>
          <a:ln w="25400">
            <a:solidFill>
              <a:schemeClr val="accent3">
                <a:lumMod val="50000"/>
              </a:schemeClr>
            </a:solidFill>
          </a:ln>
        </p:spPr>
      </p:pic>
      <p:pic>
        <p:nvPicPr>
          <p:cNvPr id="5" name="Picture 4">
            <a:extLst>
              <a:ext uri="{FF2B5EF4-FFF2-40B4-BE49-F238E27FC236}">
                <a16:creationId xmlns:a16="http://schemas.microsoft.com/office/drawing/2014/main" id="{8D267389-02CB-4085-9141-8B631C7ED36A}"/>
              </a:ext>
            </a:extLst>
          </p:cNvPr>
          <p:cNvPicPr>
            <a:picLocks noChangeAspect="1"/>
          </p:cNvPicPr>
          <p:nvPr/>
        </p:nvPicPr>
        <p:blipFill>
          <a:blip r:embed="rId4"/>
          <a:stretch>
            <a:fillRect/>
          </a:stretch>
        </p:blipFill>
        <p:spPr>
          <a:xfrm>
            <a:off x="3311339" y="3390900"/>
            <a:ext cx="4350742" cy="6024648"/>
          </a:xfrm>
          <a:prstGeom prst="rect">
            <a:avLst/>
          </a:prstGeom>
          <a:ln w="25400">
            <a:solidFill>
              <a:schemeClr val="accent3">
                <a:lumMod val="50000"/>
              </a:schemeClr>
            </a:solidFill>
          </a:ln>
        </p:spPr>
      </p:pic>
      <p:pic>
        <p:nvPicPr>
          <p:cNvPr id="7" name="Picture 6">
            <a:extLst>
              <a:ext uri="{FF2B5EF4-FFF2-40B4-BE49-F238E27FC236}">
                <a16:creationId xmlns:a16="http://schemas.microsoft.com/office/drawing/2014/main" id="{26EA7E1A-65EC-45D1-A2A6-0455E2A64E0A}"/>
              </a:ext>
            </a:extLst>
          </p:cNvPr>
          <p:cNvPicPr>
            <a:picLocks noChangeAspect="1"/>
          </p:cNvPicPr>
          <p:nvPr/>
        </p:nvPicPr>
        <p:blipFill>
          <a:blip r:embed="rId5"/>
          <a:stretch>
            <a:fillRect/>
          </a:stretch>
        </p:blipFill>
        <p:spPr>
          <a:xfrm>
            <a:off x="7848349" y="1005600"/>
            <a:ext cx="3851473" cy="5434441"/>
          </a:xfrm>
          <a:prstGeom prst="rect">
            <a:avLst/>
          </a:prstGeom>
          <a:ln w="25400">
            <a:solidFill>
              <a:schemeClr val="accent3">
                <a:lumMod val="50000"/>
              </a:schemeClr>
            </a:solidFill>
          </a:ln>
        </p:spPr>
      </p:pic>
      <p:pic>
        <p:nvPicPr>
          <p:cNvPr id="9" name="Picture 8">
            <a:extLst>
              <a:ext uri="{FF2B5EF4-FFF2-40B4-BE49-F238E27FC236}">
                <a16:creationId xmlns:a16="http://schemas.microsoft.com/office/drawing/2014/main" id="{BC2CF626-B74A-46E9-9DAE-D9A3A843CA4F}"/>
              </a:ext>
            </a:extLst>
          </p:cNvPr>
          <p:cNvPicPr>
            <a:picLocks noChangeAspect="1"/>
          </p:cNvPicPr>
          <p:nvPr/>
        </p:nvPicPr>
        <p:blipFill>
          <a:blip r:embed="rId6"/>
          <a:stretch>
            <a:fillRect/>
          </a:stretch>
        </p:blipFill>
        <p:spPr>
          <a:xfrm>
            <a:off x="8984258" y="4083597"/>
            <a:ext cx="4350742" cy="6165303"/>
          </a:xfrm>
          <a:prstGeom prst="rect">
            <a:avLst/>
          </a:prstGeom>
          <a:ln w="25400">
            <a:solidFill>
              <a:schemeClr val="accent3">
                <a:lumMod val="50000"/>
              </a:schemeClr>
            </a:solidFill>
          </a:ln>
        </p:spPr>
      </p:pic>
      <p:pic>
        <p:nvPicPr>
          <p:cNvPr id="10" name="Picture 9">
            <a:extLst>
              <a:ext uri="{FF2B5EF4-FFF2-40B4-BE49-F238E27FC236}">
                <a16:creationId xmlns:a16="http://schemas.microsoft.com/office/drawing/2014/main" id="{6D0D8E22-4C2A-40E7-8E05-D409B539CD97}"/>
              </a:ext>
            </a:extLst>
          </p:cNvPr>
          <p:cNvPicPr>
            <a:picLocks noChangeAspect="1"/>
          </p:cNvPicPr>
          <p:nvPr/>
        </p:nvPicPr>
        <p:blipFill>
          <a:blip r:embed="rId7"/>
          <a:stretch>
            <a:fillRect/>
          </a:stretch>
        </p:blipFill>
        <p:spPr>
          <a:xfrm>
            <a:off x="13452826" y="995901"/>
            <a:ext cx="4372053" cy="5901572"/>
          </a:xfrm>
          <a:prstGeom prst="rect">
            <a:avLst/>
          </a:prstGeom>
          <a:ln w="25400">
            <a:solidFill>
              <a:schemeClr val="accent3">
                <a:lumMod val="50000"/>
              </a:schemeClr>
            </a:solidFill>
          </a:ln>
        </p:spPr>
      </p:pic>
    </p:spTree>
    <p:extLst>
      <p:ext uri="{BB962C8B-B14F-4D97-AF65-F5344CB8AC3E}">
        <p14:creationId xmlns:p14="http://schemas.microsoft.com/office/powerpoint/2010/main" val="137983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5000" y="2247900"/>
            <a:ext cx="14173200" cy="4689475"/>
          </a:xfrm>
        </p:spPr>
        <p:txBody>
          <a:bodyPr>
            <a:normAutofit fontScale="90000"/>
          </a:bodyPr>
          <a:lstStyle/>
          <a:p>
            <a:r>
              <a:rPr lang="ru-RU" sz="7000" b="1" dirty="0" err="1">
                <a:solidFill>
                  <a:srgbClr val="05856D"/>
                </a:solidFill>
                <a:latin typeface="+mn-lt"/>
                <a:ea typeface="Open Sans Light" charset="0"/>
                <a:cs typeface="Open Sans Light" charset="0"/>
              </a:rPr>
              <a:t>Көңіл</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бөлгендеріңізге</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рақмет</a:t>
            </a:r>
            <a:r>
              <a:rPr lang="ru-RU" sz="7000" b="1" dirty="0">
                <a:solidFill>
                  <a:srgbClr val="05856D"/>
                </a:solidFill>
                <a:latin typeface="+mn-lt"/>
                <a:ea typeface="Open Sans Light" charset="0"/>
                <a:cs typeface="Open Sans Light" charset="0"/>
              </a:rPr>
              <a:t>!</a:t>
            </a:r>
            <a:br>
              <a:rPr lang="ru-RU" sz="7000" b="1" dirty="0">
                <a:solidFill>
                  <a:srgbClr val="05856D"/>
                </a:solidFill>
                <a:latin typeface="+mn-lt"/>
                <a:ea typeface="Open Sans Light" charset="0"/>
                <a:cs typeface="Open Sans Light" charset="0"/>
              </a:rPr>
            </a:br>
            <a:r>
              <a:rPr lang="ru-RU" sz="7000" b="1" dirty="0" err="1">
                <a:solidFill>
                  <a:srgbClr val="05856D"/>
                </a:solidFill>
                <a:latin typeface="+mn-lt"/>
                <a:ea typeface="Open Sans Light" charset="0"/>
                <a:cs typeface="Open Sans Light" charset="0"/>
              </a:rPr>
              <a:t>Сұрақтарыңыз</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болса</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менімен</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келесі</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байланыс</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мәліметтері</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арқылы</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хабарласа</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аласыздар</a:t>
            </a:r>
            <a:r>
              <a:rPr lang="ru-RU" sz="7000" b="1" dirty="0">
                <a:solidFill>
                  <a:srgbClr val="05856D"/>
                </a:solidFill>
                <a:latin typeface="+mn-lt"/>
                <a:ea typeface="Open Sans Light" charset="0"/>
                <a:cs typeface="Open Sans Light" charset="0"/>
              </a:rPr>
              <a:t>:</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Т.А.Ә. ______________</a:t>
            </a:r>
            <a:br>
              <a:rPr lang="ru-RU" sz="7000" b="1" dirty="0">
                <a:solidFill>
                  <a:srgbClr val="05856D"/>
                </a:solidFill>
                <a:latin typeface="+mn-lt"/>
                <a:ea typeface="Open Sans Light" charset="0"/>
                <a:cs typeface="Open Sans Light" charset="0"/>
              </a:rPr>
            </a:br>
            <a:r>
              <a:rPr lang="ru-RU" sz="7000" b="1" dirty="0" err="1">
                <a:solidFill>
                  <a:srgbClr val="05856D"/>
                </a:solidFill>
                <a:latin typeface="+mn-lt"/>
                <a:ea typeface="Open Sans Light" charset="0"/>
                <a:cs typeface="Open Sans Light" charset="0"/>
              </a:rPr>
              <a:t>мектеп</a:t>
            </a:r>
            <a:r>
              <a:rPr lang="ru-RU" sz="7000" b="1" dirty="0">
                <a:solidFill>
                  <a:srgbClr val="05856D"/>
                </a:solidFill>
                <a:latin typeface="+mn-lt"/>
                <a:ea typeface="Open Sans Light" charset="0"/>
                <a:cs typeface="Open Sans Light" charset="0"/>
              </a:rPr>
              <a:t>/колледж педагог-</a:t>
            </a:r>
            <a:r>
              <a:rPr lang="ru-RU" sz="7000" b="1" dirty="0" err="1">
                <a:solidFill>
                  <a:srgbClr val="05856D"/>
                </a:solidFill>
                <a:latin typeface="+mn-lt"/>
                <a:ea typeface="Open Sans Light" charset="0"/>
                <a:cs typeface="Open Sans Light" charset="0"/>
              </a:rPr>
              <a:t>психологы</a:t>
            </a:r>
            <a:r>
              <a:rPr lang="ru-RU" sz="7000" b="1" dirty="0">
                <a:solidFill>
                  <a:srgbClr val="05856D"/>
                </a:solidFill>
                <a:latin typeface="+mn-lt"/>
                <a:ea typeface="Open Sans Light" charset="0"/>
                <a:cs typeface="Open Sans Light" charset="0"/>
              </a:rPr>
              <a:t> _______________</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kk-KZ" sz="5400" b="1" dirty="0">
                <a:solidFill>
                  <a:srgbClr val="189F87"/>
                </a:solidFill>
                <a:latin typeface="+mj-lt"/>
                <a:ea typeface="Open Sans Light" charset="0"/>
                <a:cs typeface="Open Sans Light" charset="0"/>
              </a:rPr>
              <a:t>ПСИХИКАЛЫҚ ДЕНСАУЛЫҚ ДЕГЕН НЕ</a:t>
            </a:r>
            <a:r>
              <a:rPr lang="en-US" sz="5400" b="1" u="none" dirty="0">
                <a:solidFill>
                  <a:srgbClr val="189F87"/>
                </a:solidFill>
                <a:latin typeface="+mj-lt"/>
                <a:ea typeface="Open Sans Light" charset="0"/>
                <a:cs typeface="Open Sans Light" charset="0"/>
              </a:rPr>
              <a:t>?</a:t>
            </a:r>
          </a:p>
        </p:txBody>
      </p:sp>
      <p:sp>
        <p:nvSpPr>
          <p:cNvPr id="14" name="TextBox 14"/>
          <p:cNvSpPr txBox="1"/>
          <p:nvPr/>
        </p:nvSpPr>
        <p:spPr>
          <a:xfrm>
            <a:off x="1312985" y="8217193"/>
            <a:ext cx="15697200" cy="1846659"/>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a:t>
            </a:r>
            <a:r>
              <a:rPr lang="kk-KZ" sz="4400" b="1" dirty="0">
                <a:solidFill>
                  <a:srgbClr val="0070C0"/>
                </a:solidFill>
                <a:cs typeface="Arial" pitchFamily="34" charset="0"/>
              </a:rPr>
              <a:t>калық </a:t>
            </a:r>
            <a:r>
              <a:rPr lang="kk-KZ" sz="4400" dirty="0">
                <a:solidFill>
                  <a:srgbClr val="0070C0"/>
                </a:solidFill>
                <a:cs typeface="Arial" pitchFamily="34" charset="0"/>
              </a:rPr>
              <a:t>денсаулық дәл </a:t>
            </a:r>
            <a:r>
              <a:rPr lang="kk-KZ" sz="4400" b="1" dirty="0">
                <a:solidFill>
                  <a:srgbClr val="0070C0"/>
                </a:solidFill>
                <a:cs typeface="Arial" pitchFamily="34" charset="0"/>
              </a:rPr>
              <a:t>физикалық </a:t>
            </a:r>
            <a:r>
              <a:rPr lang="kk-KZ" sz="4400" dirty="0">
                <a:solidFill>
                  <a:srgbClr val="0070C0"/>
                </a:solidFill>
                <a:cs typeface="Arial" pitchFamily="34" charset="0"/>
              </a:rPr>
              <a:t>денсаулық сияқты </a:t>
            </a:r>
            <a:r>
              <a:rPr lang="kk-KZ" sz="4400" b="1" dirty="0">
                <a:solidFill>
                  <a:srgbClr val="0070C0"/>
                </a:solidFill>
                <a:cs typeface="Arial" pitchFamily="34" charset="0"/>
              </a:rPr>
              <a:t>маңызды</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err="1">
                <a:solidFill>
                  <a:srgbClr val="0070C0"/>
                </a:solidFill>
                <a:cs typeface="Arial" pitchFamily="34" charset="0"/>
              </a:rPr>
              <a:t>Психикалық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денсаулықсыз</a:t>
            </a:r>
            <a:r>
              <a:rPr lang="ru-RU" sz="4400" dirty="0">
                <a:solidFill>
                  <a:srgbClr val="0070C0"/>
                </a:solidFill>
                <a:cs typeface="Arial" pitchFamily="34" charset="0"/>
              </a:rPr>
              <a:t> </a:t>
            </a:r>
            <a:r>
              <a:rPr lang="ru-RU" sz="4400" dirty="0" err="1">
                <a:solidFill>
                  <a:srgbClr val="0070C0"/>
                </a:solidFill>
                <a:cs typeface="Arial" pitchFamily="34" charset="0"/>
              </a:rPr>
              <a:t>физикалық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a:t>
            </a:r>
            <a:r>
              <a:rPr lang="ru-RU" sz="4400" dirty="0">
                <a:solidFill>
                  <a:srgbClr val="0070C0"/>
                </a:solidFill>
                <a:cs typeface="Arial" pitchFamily="34" charset="0"/>
              </a:rPr>
              <a:t> </a:t>
            </a:r>
            <a:r>
              <a:rPr lang="ru-RU" sz="4400" dirty="0" err="1">
                <a:solidFill>
                  <a:srgbClr val="0070C0"/>
                </a:solidFill>
                <a:cs typeface="Arial" pitchFamily="34" charset="0"/>
              </a:rPr>
              <a:t>жоқ</a:t>
            </a:r>
            <a:r>
              <a:rPr lang="ru-RU" sz="4400" dirty="0">
                <a:solidFill>
                  <a:srgbClr val="0070C0"/>
                </a:solidFill>
                <a:cs typeface="Arial" pitchFamily="34" charset="0"/>
              </a:rPr>
              <a:t>. </a:t>
            </a:r>
            <a:endParaRPr lang="en-US" sz="4400" dirty="0">
              <a:solidFill>
                <a:srgbClr val="0070C0"/>
              </a:solidFill>
              <a:cs typeface="Arial" pitchFamily="34" charset="0"/>
            </a:endParaRPr>
          </a:p>
        </p:txBody>
      </p:sp>
      <p:sp>
        <p:nvSpPr>
          <p:cNvPr id="16" name="TextBox 16"/>
          <p:cNvSpPr txBox="1"/>
          <p:nvPr/>
        </p:nvSpPr>
        <p:spPr>
          <a:xfrm>
            <a:off x="178880" y="1093397"/>
            <a:ext cx="17965410" cy="6971780"/>
          </a:xfrm>
          <a:prstGeom prst="rect">
            <a:avLst/>
          </a:prstGeom>
        </p:spPr>
        <p:txBody>
          <a:bodyPr wrap="square" lIns="0" tIns="0" rIns="0" bIns="0" rtlCol="0" anchor="t">
            <a:spAutoFit/>
          </a:bodyPr>
          <a:lstStyle/>
          <a:p>
            <a:r>
              <a:rPr lang="ru-RU" sz="3600" b="1" dirty="0" err="1"/>
              <a:t>Психикалық</a:t>
            </a:r>
            <a:r>
              <a:rPr lang="ru-RU" sz="3600" b="1" dirty="0"/>
              <a:t> </a:t>
            </a:r>
            <a:r>
              <a:rPr lang="ru-RU" sz="3600" b="1" dirty="0" err="1"/>
              <a:t>денсаулық</a:t>
            </a:r>
            <a:r>
              <a:rPr lang="ru-RU" sz="3600" b="1" dirty="0"/>
              <a:t> </a:t>
            </a:r>
            <a:r>
              <a:rPr lang="ru-RU" sz="3200" dirty="0"/>
              <a:t>(</a:t>
            </a:r>
            <a:r>
              <a:rPr lang="ru-RU" sz="3200" dirty="0" err="1"/>
              <a:t>рух</a:t>
            </a:r>
            <a:r>
              <a:rPr lang="ru-RU" sz="3200" dirty="0"/>
              <a:t> </a:t>
            </a:r>
            <a:r>
              <a:rPr lang="ru-RU" sz="3200" dirty="0" err="1"/>
              <a:t>немесе</a:t>
            </a:r>
            <a:r>
              <a:rPr lang="ru-RU" sz="3200" dirty="0"/>
              <a:t> </a:t>
            </a:r>
            <a:r>
              <a:rPr lang="ru-RU" sz="3200" dirty="0" err="1"/>
              <a:t>жан</a:t>
            </a:r>
            <a:r>
              <a:rPr lang="ru-RU" sz="3200" dirty="0"/>
              <a:t> </a:t>
            </a:r>
            <a:r>
              <a:rPr lang="ru-RU" sz="3200" dirty="0" err="1"/>
              <a:t>саулығы</a:t>
            </a:r>
            <a:r>
              <a:rPr lang="ru-RU" sz="3200" dirty="0"/>
              <a:t>, </a:t>
            </a:r>
            <a:r>
              <a:rPr lang="ru-RU" sz="3200" dirty="0" err="1"/>
              <a:t>кейде</a:t>
            </a:r>
            <a:r>
              <a:rPr lang="ru-RU" sz="3200" dirty="0"/>
              <a:t> </a:t>
            </a:r>
            <a:r>
              <a:rPr lang="ru-RU" sz="3200" i="1" dirty="0" err="1"/>
              <a:t>менталдық</a:t>
            </a:r>
            <a:r>
              <a:rPr lang="ru-RU" sz="3200" i="1" dirty="0"/>
              <a:t> </a:t>
            </a:r>
            <a:r>
              <a:rPr lang="ru-RU" sz="3200" i="1" dirty="0" err="1"/>
              <a:t>саулық</a:t>
            </a:r>
            <a:r>
              <a:rPr lang="ru-RU" sz="3200" i="1" dirty="0"/>
              <a:t> </a:t>
            </a:r>
            <a:r>
              <a:rPr lang="ru-RU" sz="3200" dirty="0" err="1"/>
              <a:t>деп</a:t>
            </a:r>
            <a:r>
              <a:rPr lang="ru-RU" sz="3200" dirty="0"/>
              <a:t> </a:t>
            </a:r>
            <a:r>
              <a:rPr lang="ru-RU" sz="3200" dirty="0" err="1"/>
              <a:t>атады</a:t>
            </a:r>
            <a:r>
              <a:rPr lang="ru-RU" sz="3200" dirty="0"/>
              <a:t>) — </a:t>
            </a:r>
            <a:r>
              <a:rPr lang="ru-RU" sz="3600" dirty="0" err="1"/>
              <a:t>бұл</a:t>
            </a:r>
            <a:r>
              <a:rPr lang="ru-RU" sz="3600" dirty="0"/>
              <a:t> </a:t>
            </a:r>
            <a:r>
              <a:rPr lang="ru-RU" sz="3600" dirty="0" err="1"/>
              <a:t>адам</a:t>
            </a:r>
            <a:r>
              <a:rPr lang="ru-RU" sz="3600" dirty="0"/>
              <a:t> </a:t>
            </a:r>
            <a:r>
              <a:rPr lang="ru-RU" sz="3600" dirty="0" err="1"/>
              <a:t>өз</a:t>
            </a:r>
            <a:r>
              <a:rPr lang="ru-RU" sz="3600" dirty="0"/>
              <a:t> </a:t>
            </a:r>
            <a:r>
              <a:rPr lang="ru-RU" sz="3600" dirty="0" err="1"/>
              <a:t>әлеуетін</a:t>
            </a:r>
            <a:r>
              <a:rPr lang="ru-RU" sz="3600" dirty="0"/>
              <a:t> </a:t>
            </a:r>
            <a:r>
              <a:rPr lang="ru-RU" sz="3600" dirty="0" err="1"/>
              <a:t>іске</a:t>
            </a:r>
            <a:r>
              <a:rPr lang="ru-RU" sz="3600" dirty="0"/>
              <a:t> </a:t>
            </a:r>
            <a:r>
              <a:rPr lang="ru-RU" sz="3600" dirty="0" err="1"/>
              <a:t>асыра</a:t>
            </a:r>
            <a:r>
              <a:rPr lang="ru-RU" sz="3600" dirty="0"/>
              <a:t> </a:t>
            </a:r>
            <a:r>
              <a:rPr lang="ru-RU" sz="3600" dirty="0" err="1"/>
              <a:t>алатын</a:t>
            </a:r>
            <a:r>
              <a:rPr lang="ru-RU" sz="3600" dirty="0"/>
              <a:t>, </a:t>
            </a:r>
            <a:r>
              <a:rPr lang="ru-RU" sz="3600" dirty="0" err="1"/>
              <a:t>күнделікті</a:t>
            </a:r>
            <a:r>
              <a:rPr lang="ru-RU" sz="3600" dirty="0"/>
              <a:t> </a:t>
            </a:r>
            <a:r>
              <a:rPr lang="ru-RU" sz="3600" dirty="0" err="1"/>
              <a:t>өмірлік</a:t>
            </a:r>
            <a:r>
              <a:rPr lang="ru-RU" sz="3600" dirty="0"/>
              <a:t> </a:t>
            </a:r>
            <a:r>
              <a:rPr lang="ru-RU" sz="3600" dirty="0" err="1"/>
              <a:t>стресстерді</a:t>
            </a:r>
            <a:r>
              <a:rPr lang="ru-RU" sz="3600" dirty="0"/>
              <a:t> </a:t>
            </a:r>
            <a:r>
              <a:rPr lang="ru-RU" sz="3600" dirty="0" err="1"/>
              <a:t>еңсере</a:t>
            </a:r>
            <a:r>
              <a:rPr lang="ru-RU" sz="3600" dirty="0"/>
              <a:t> </a:t>
            </a:r>
            <a:r>
              <a:rPr lang="ru-RU" sz="3600" dirty="0" err="1"/>
              <a:t>алатын</a:t>
            </a:r>
            <a:r>
              <a:rPr lang="ru-RU" sz="3600" dirty="0"/>
              <a:t>, </a:t>
            </a:r>
            <a:r>
              <a:rPr lang="ru-RU" sz="3600" dirty="0" err="1"/>
              <a:t>жемісті</a:t>
            </a:r>
            <a:r>
              <a:rPr lang="ru-RU" sz="3600" dirty="0"/>
              <a:t> және </a:t>
            </a:r>
            <a:r>
              <a:rPr lang="ru-RU" sz="3600" dirty="0" err="1"/>
              <a:t>өнімді</a:t>
            </a:r>
            <a:r>
              <a:rPr lang="ru-RU" sz="3600" dirty="0"/>
              <a:t> </a:t>
            </a:r>
            <a:r>
              <a:rPr lang="ru-RU" sz="3600" dirty="0" err="1"/>
              <a:t>жұмыс</a:t>
            </a:r>
            <a:r>
              <a:rPr lang="ru-RU" sz="3600" dirty="0"/>
              <a:t> </a:t>
            </a:r>
            <a:r>
              <a:rPr lang="ru-RU" sz="3600" dirty="0" err="1"/>
              <a:t>жасай</a:t>
            </a:r>
            <a:r>
              <a:rPr lang="ru-RU" sz="3600" dirty="0"/>
              <a:t> </a:t>
            </a:r>
            <a:r>
              <a:rPr lang="ru-RU" sz="3600" dirty="0" err="1"/>
              <a:t>алатын</a:t>
            </a:r>
            <a:r>
              <a:rPr lang="ru-RU" sz="3600" dirty="0"/>
              <a:t>, </a:t>
            </a:r>
            <a:r>
              <a:rPr lang="ru-RU" sz="3600" dirty="0" err="1"/>
              <a:t>әрі</a:t>
            </a:r>
            <a:r>
              <a:rPr lang="ru-RU" sz="3600" dirty="0"/>
              <a:t> </a:t>
            </a:r>
            <a:r>
              <a:rPr lang="ru-RU" sz="3600" dirty="0" err="1"/>
              <a:t>қоғамға</a:t>
            </a:r>
            <a:r>
              <a:rPr lang="ru-RU" sz="3600" dirty="0"/>
              <a:t> </a:t>
            </a:r>
            <a:r>
              <a:rPr lang="ru-RU" sz="3600" dirty="0" err="1"/>
              <a:t>өз</a:t>
            </a:r>
            <a:r>
              <a:rPr lang="ru-RU" sz="3600" dirty="0"/>
              <a:t> </a:t>
            </a:r>
            <a:r>
              <a:rPr lang="ru-RU" sz="3600" dirty="0" err="1"/>
              <a:t>үлесін</a:t>
            </a:r>
            <a:r>
              <a:rPr lang="ru-RU" sz="3600" dirty="0"/>
              <a:t> </a:t>
            </a:r>
            <a:r>
              <a:rPr lang="ru-RU" sz="3600" dirty="0" err="1"/>
              <a:t>қоса</a:t>
            </a:r>
            <a:r>
              <a:rPr lang="ru-RU" sz="3600" dirty="0"/>
              <a:t> </a:t>
            </a:r>
            <a:r>
              <a:rPr lang="ru-RU" sz="3600" dirty="0" err="1"/>
              <a:t>алатын</a:t>
            </a:r>
            <a:r>
              <a:rPr lang="ru-RU" sz="3600" dirty="0"/>
              <a:t> </a:t>
            </a:r>
            <a:r>
              <a:rPr lang="ru-RU" sz="3600" dirty="0" err="1"/>
              <a:t>аман</a:t>
            </a:r>
            <a:r>
              <a:rPr lang="en-GB" sz="3600" dirty="0"/>
              <a:t>-</a:t>
            </a:r>
            <a:r>
              <a:rPr lang="kk-KZ" sz="3600" dirty="0"/>
              <a:t>саулық күйі</a:t>
            </a:r>
            <a:r>
              <a:rPr lang="ru-RU" sz="3600" dirty="0"/>
              <a:t>. </a:t>
            </a:r>
          </a:p>
          <a:p>
            <a:pPr algn="r"/>
            <a:r>
              <a:rPr lang="en-US" sz="2000" i="1" dirty="0"/>
              <a:t>(</a:t>
            </a:r>
            <a:r>
              <a:rPr lang="ru-RU" sz="2000" i="1" dirty="0" err="1"/>
              <a:t>Дүниежүзілік</a:t>
            </a:r>
            <a:r>
              <a:rPr lang="ru-RU" sz="2000" i="1" dirty="0"/>
              <a:t> </a:t>
            </a:r>
            <a:r>
              <a:rPr lang="ru-RU" sz="2000" i="1" dirty="0" err="1"/>
              <a:t>денсаулық</a:t>
            </a:r>
            <a:r>
              <a:rPr lang="ru-RU" sz="2000" i="1" dirty="0"/>
              <a:t> </a:t>
            </a:r>
            <a:r>
              <a:rPr lang="ru-RU" sz="2000" i="1" dirty="0" err="1"/>
              <a:t>сақтау</a:t>
            </a:r>
            <a:r>
              <a:rPr lang="ru-RU" sz="2000" i="1" dirty="0"/>
              <a:t> </a:t>
            </a:r>
            <a:r>
              <a:rPr lang="ru-RU" sz="2000" i="1" dirty="0" err="1"/>
              <a:t>ұйымы</a:t>
            </a:r>
            <a:r>
              <a:rPr lang="ru-RU" sz="2000" i="1" dirty="0"/>
              <a:t>. ДДСҰ, 2017)</a:t>
            </a:r>
          </a:p>
          <a:p>
            <a:endParaRPr lang="ru-RU" sz="3600" dirty="0"/>
          </a:p>
          <a:p>
            <a:r>
              <a:rPr lang="ru-RU" sz="3600" dirty="0" err="1"/>
              <a:t>Жақсы</a:t>
            </a:r>
            <a:r>
              <a:rPr lang="ru-RU" sz="3600" dirty="0"/>
              <a:t> </a:t>
            </a:r>
            <a:r>
              <a:rPr lang="ru-RU" sz="3600" dirty="0" err="1"/>
              <a:t>психикалық</a:t>
            </a:r>
            <a:r>
              <a:rPr lang="ru-RU" sz="3600" dirty="0"/>
              <a:t> </a:t>
            </a:r>
            <a:r>
              <a:rPr lang="ru-RU" sz="3600" dirty="0" err="1"/>
              <a:t>денсаулық</a:t>
            </a:r>
            <a:r>
              <a:rPr lang="ru-RU" sz="3600" dirty="0"/>
              <a:t> </a:t>
            </a:r>
            <a:r>
              <a:rPr lang="ru-RU" sz="3600" dirty="0" err="1"/>
              <a:t>барлығы</a:t>
            </a:r>
            <a:r>
              <a:rPr lang="ru-RU" sz="3600" dirty="0"/>
              <a:t> </a:t>
            </a:r>
            <a:r>
              <a:rPr lang="ru-RU" sz="3600" dirty="0" err="1"/>
              <a:t>үшін</a:t>
            </a:r>
            <a:r>
              <a:rPr lang="ru-RU" sz="3600" dirty="0"/>
              <a:t> </a:t>
            </a:r>
            <a:r>
              <a:rPr lang="ru-RU" sz="3600" dirty="0" err="1"/>
              <a:t>маңызды</a:t>
            </a:r>
            <a:r>
              <a:rPr lang="ru-RU" sz="3600" dirty="0"/>
              <a:t>. </a:t>
            </a:r>
            <a:r>
              <a:rPr lang="ru-RU" sz="3600" dirty="0" err="1"/>
              <a:t>Сіздің</a:t>
            </a:r>
            <a:r>
              <a:rPr lang="ru-RU" sz="3600" dirty="0"/>
              <a:t> және </a:t>
            </a:r>
            <a:r>
              <a:rPr lang="ru-RU" sz="3600" dirty="0" err="1"/>
              <a:t>балаңыздың</a:t>
            </a:r>
            <a:r>
              <a:rPr lang="ru-RU" sz="3600" dirty="0"/>
              <a:t> </a:t>
            </a:r>
            <a:r>
              <a:rPr lang="ru-RU" sz="3600" dirty="0" err="1"/>
              <a:t>өмірі</a:t>
            </a:r>
            <a:r>
              <a:rPr lang="ru-RU" sz="3600" dirty="0"/>
              <a:t> </a:t>
            </a:r>
            <a:r>
              <a:rPr lang="ru-RU" sz="3600" dirty="0" err="1"/>
              <a:t>үшін</a:t>
            </a:r>
            <a:r>
              <a:rPr lang="ru-RU" sz="3600" dirty="0"/>
              <a:t> </a:t>
            </a:r>
            <a:r>
              <a:rPr lang="ru-RU" sz="3600" dirty="0" err="1"/>
              <a:t>психикалық</a:t>
            </a:r>
            <a:r>
              <a:rPr lang="ru-RU" sz="3600" dirty="0"/>
              <a:t> </a:t>
            </a:r>
            <a:r>
              <a:rPr lang="ru-RU" sz="3600" dirty="0" err="1"/>
              <a:t>денсаулықтың</a:t>
            </a:r>
            <a:r>
              <a:rPr lang="ru-RU" sz="3600" dirty="0"/>
              <a:t> </a:t>
            </a:r>
            <a:r>
              <a:rPr lang="ru-RU" sz="3600" dirty="0" err="1"/>
              <a:t>маңызы</a:t>
            </a:r>
            <a:r>
              <a:rPr lang="ru-RU" sz="3600" dirty="0"/>
              <a:t> </a:t>
            </a:r>
            <a:r>
              <a:rPr lang="ru-RU" sz="3600" dirty="0" err="1"/>
              <a:t>физикалық</a:t>
            </a:r>
            <a:r>
              <a:rPr lang="ru-RU" sz="3600" dirty="0"/>
              <a:t> </a:t>
            </a:r>
            <a:r>
              <a:rPr lang="ru-RU" sz="3600" dirty="0" err="1"/>
              <a:t>денсаулықтың</a:t>
            </a:r>
            <a:r>
              <a:rPr lang="ru-RU" sz="3600" dirty="0"/>
              <a:t> </a:t>
            </a:r>
            <a:r>
              <a:rPr lang="ru-RU" sz="3600" dirty="0" err="1"/>
              <a:t>маңызымен</a:t>
            </a:r>
            <a:r>
              <a:rPr lang="ru-RU" sz="3600" dirty="0"/>
              <a:t> </a:t>
            </a:r>
            <a:r>
              <a:rPr lang="ru-RU" sz="3600" dirty="0" err="1"/>
              <a:t>бірдей</a:t>
            </a:r>
            <a:r>
              <a:rPr lang="ru-RU" sz="3600" dirty="0"/>
              <a:t>.</a:t>
            </a:r>
          </a:p>
          <a:p>
            <a:endParaRPr lang="ru-RU" sz="3600" dirty="0"/>
          </a:p>
          <a:p>
            <a:r>
              <a:rPr lang="ru-RU" sz="3600" dirty="0" err="1"/>
              <a:t>Психикалық</a:t>
            </a:r>
            <a:r>
              <a:rPr lang="ru-RU" sz="3600" dirty="0"/>
              <a:t> </a:t>
            </a:r>
            <a:r>
              <a:rPr lang="ru-RU" sz="3600" dirty="0" err="1"/>
              <a:t>денсаулық</a:t>
            </a:r>
            <a:r>
              <a:rPr lang="ru-RU" sz="3600" dirty="0"/>
              <a:t> – </a:t>
            </a:r>
            <a:r>
              <a:rPr lang="ru-RU" sz="3600" dirty="0" err="1"/>
              <a:t>бұл</a:t>
            </a:r>
            <a:r>
              <a:rPr lang="ru-RU" sz="3600" dirty="0"/>
              <a:t> </a:t>
            </a:r>
            <a:r>
              <a:rPr lang="ru-RU" sz="3600" dirty="0" err="1"/>
              <a:t>жай</a:t>
            </a:r>
            <a:r>
              <a:rPr lang="ru-RU" sz="3600" dirty="0"/>
              <a:t> </a:t>
            </a:r>
            <a:r>
              <a:rPr lang="ru-RU" sz="3600" dirty="0" err="1"/>
              <a:t>ғана</a:t>
            </a:r>
            <a:r>
              <a:rPr lang="ru-RU" sz="3600" dirty="0"/>
              <a:t> </a:t>
            </a:r>
            <a:r>
              <a:rPr lang="ru-RU" sz="3600" dirty="0" err="1"/>
              <a:t>психикалық</a:t>
            </a:r>
            <a:r>
              <a:rPr lang="ru-RU" sz="3600" dirty="0"/>
              <a:t> </a:t>
            </a:r>
            <a:r>
              <a:rPr lang="ru-RU" sz="3600" dirty="0" err="1"/>
              <a:t>сырқаттардың</a:t>
            </a:r>
            <a:r>
              <a:rPr lang="ru-RU" sz="3600" dirty="0"/>
              <a:t> </a:t>
            </a:r>
            <a:r>
              <a:rPr lang="ru-RU" sz="3600" dirty="0" err="1"/>
              <a:t>жоқ</a:t>
            </a:r>
            <a:r>
              <a:rPr lang="ru-RU" sz="3600" dirty="0"/>
              <a:t> </a:t>
            </a:r>
            <a:r>
              <a:rPr lang="ru-RU" sz="3600" dirty="0" err="1"/>
              <a:t>болуы</a:t>
            </a:r>
            <a:r>
              <a:rPr lang="ru-RU" sz="3600" dirty="0"/>
              <a:t> </a:t>
            </a:r>
            <a:r>
              <a:rPr lang="ru-RU" sz="3600" dirty="0" err="1"/>
              <a:t>ғана</a:t>
            </a:r>
            <a:r>
              <a:rPr lang="ru-RU" sz="3600" dirty="0"/>
              <a:t> емес, </a:t>
            </a:r>
            <a:r>
              <a:rPr lang="ru-RU" sz="3600" b="1" dirty="0" err="1"/>
              <a:t>өмірлік</a:t>
            </a:r>
            <a:r>
              <a:rPr lang="ru-RU" sz="3600" b="1" dirty="0"/>
              <a:t> </a:t>
            </a:r>
            <a:r>
              <a:rPr lang="ru-RU" sz="3600" b="1" dirty="0" err="1"/>
              <a:t>мәселелерді</a:t>
            </a:r>
            <a:r>
              <a:rPr lang="ru-RU" sz="3600" b="1" dirty="0"/>
              <a:t> </a:t>
            </a:r>
            <a:r>
              <a:rPr lang="ru-RU" sz="3600" b="1" dirty="0" err="1"/>
              <a:t>шешуге</a:t>
            </a:r>
            <a:r>
              <a:rPr lang="ru-RU" sz="3600" b="1" dirty="0"/>
              <a:t> </a:t>
            </a:r>
            <a:r>
              <a:rPr lang="ru-RU" sz="3600" dirty="0" err="1"/>
              <a:t>қажетті</a:t>
            </a:r>
            <a:r>
              <a:rPr lang="ru-RU" sz="3600" dirty="0"/>
              <a:t> </a:t>
            </a:r>
            <a:r>
              <a:rPr lang="ru-RU" sz="3600" b="1" dirty="0" err="1"/>
              <a:t>дағдылардың</a:t>
            </a:r>
            <a:r>
              <a:rPr lang="ru-RU" sz="3600" b="1" dirty="0"/>
              <a:t> </a:t>
            </a:r>
            <a:r>
              <a:rPr lang="ru-RU" sz="3600" b="1" dirty="0" err="1"/>
              <a:t>болуы</a:t>
            </a:r>
            <a:r>
              <a:rPr lang="ru-RU" sz="3600" dirty="0"/>
              <a:t>. </a:t>
            </a:r>
            <a:r>
              <a:rPr lang="ru-RU" sz="3600" dirty="0" err="1"/>
              <a:t>Егер</a:t>
            </a:r>
            <a:r>
              <a:rPr lang="ru-RU" sz="3600" dirty="0"/>
              <a:t> </a:t>
            </a:r>
            <a:r>
              <a:rPr lang="ru-RU" sz="3600" dirty="0" err="1"/>
              <a:t>психикалық</a:t>
            </a:r>
            <a:r>
              <a:rPr lang="ru-RU" sz="3600" dirty="0"/>
              <a:t> </a:t>
            </a:r>
            <a:r>
              <a:rPr lang="ru-RU" sz="3600" dirty="0" err="1"/>
              <a:t>денсаулықтағы</a:t>
            </a:r>
            <a:r>
              <a:rPr lang="ru-RU" sz="3600" dirty="0"/>
              <a:t> </a:t>
            </a:r>
            <a:r>
              <a:rPr lang="ru-RU" sz="3600" dirty="0" err="1"/>
              <a:t>кінараттарға</a:t>
            </a:r>
            <a:r>
              <a:rPr lang="ru-RU" sz="3600" dirty="0"/>
              <a:t> </a:t>
            </a:r>
            <a:r>
              <a:rPr lang="ru-RU" sz="3600" b="1" dirty="0" err="1">
                <a:solidFill>
                  <a:srgbClr val="C00000"/>
                </a:solidFill>
              </a:rPr>
              <a:t>мән</a:t>
            </a:r>
            <a:r>
              <a:rPr lang="ru-RU" sz="3600" b="1" dirty="0">
                <a:solidFill>
                  <a:srgbClr val="C00000"/>
                </a:solidFill>
              </a:rPr>
              <a:t> </a:t>
            </a:r>
            <a:r>
              <a:rPr lang="ru-RU" sz="3600" b="1" dirty="0" err="1">
                <a:solidFill>
                  <a:srgbClr val="C00000"/>
                </a:solidFill>
              </a:rPr>
              <a:t>бермесе</a:t>
            </a:r>
            <a:r>
              <a:rPr lang="ru-RU" sz="3600" dirty="0"/>
              <a:t>, </a:t>
            </a:r>
            <a:r>
              <a:rPr lang="ru-RU" sz="3600" dirty="0" err="1"/>
              <a:t>олар</a:t>
            </a:r>
            <a:r>
              <a:rPr lang="ru-RU" sz="3600" dirty="0"/>
              <a:t> </a:t>
            </a:r>
            <a:r>
              <a:rPr lang="ru-RU" sz="3600" b="1" dirty="0" err="1">
                <a:solidFill>
                  <a:srgbClr val="C00000"/>
                </a:solidFill>
              </a:rPr>
              <a:t>балалардың</a:t>
            </a:r>
            <a:r>
              <a:rPr lang="ru-RU" sz="3600" b="1" dirty="0">
                <a:solidFill>
                  <a:srgbClr val="C00000"/>
                </a:solidFill>
              </a:rPr>
              <a:t> </a:t>
            </a:r>
            <a:r>
              <a:rPr lang="ru-RU" sz="3600" b="1" dirty="0" err="1">
                <a:solidFill>
                  <a:srgbClr val="C00000"/>
                </a:solidFill>
              </a:rPr>
              <a:t>оқуына</a:t>
            </a:r>
            <a:r>
              <a:rPr lang="ru-RU" sz="3600" b="1" dirty="0">
                <a:solidFill>
                  <a:srgbClr val="C00000"/>
                </a:solidFill>
              </a:rPr>
              <a:t>, </a:t>
            </a:r>
            <a:r>
              <a:rPr lang="ru-RU" sz="3600" b="1" dirty="0" err="1">
                <a:solidFill>
                  <a:srgbClr val="C00000"/>
                </a:solidFill>
              </a:rPr>
              <a:t>дамуына</a:t>
            </a:r>
            <a:r>
              <a:rPr lang="ru-RU" sz="3600" b="1" dirty="0">
                <a:solidFill>
                  <a:srgbClr val="C00000"/>
                </a:solidFill>
              </a:rPr>
              <a:t>, </a:t>
            </a:r>
            <a:r>
              <a:rPr lang="ru-RU" sz="3600" b="1" dirty="0" err="1">
                <a:solidFill>
                  <a:srgbClr val="C00000"/>
                </a:solidFill>
              </a:rPr>
              <a:t>қарым</a:t>
            </a:r>
            <a:r>
              <a:rPr lang="en-GB" sz="3600" b="1" dirty="0">
                <a:solidFill>
                  <a:srgbClr val="C00000"/>
                </a:solidFill>
              </a:rPr>
              <a:t>-</a:t>
            </a:r>
            <a:r>
              <a:rPr lang="kk-KZ" sz="3600" b="1" dirty="0">
                <a:solidFill>
                  <a:srgbClr val="C00000"/>
                </a:solidFill>
              </a:rPr>
              <a:t>қатынастарына және физикалық саулығына кедергі келтіруі </a:t>
            </a:r>
            <a:r>
              <a:rPr lang="ru-RU" sz="3600" dirty="0" err="1"/>
              <a:t>мүмкін</a:t>
            </a:r>
            <a:r>
              <a:rPr lang="ru-RU" sz="3600" b="1" dirty="0">
                <a:solidFill>
                  <a:srgbClr val="C00000"/>
                </a:solidFill>
              </a:rPr>
              <a:t>.</a:t>
            </a:r>
            <a:endParaRPr lang="ru-RU" sz="3200" b="1" i="1" dirty="0">
              <a:solidFill>
                <a:srgbClr val="C00000"/>
              </a:solidFill>
            </a:endParaRPr>
          </a:p>
          <a:p>
            <a:pPr algn="r">
              <a:lnSpc>
                <a:spcPts val="4759"/>
              </a:lnSpc>
            </a:pPr>
            <a:endParaRPr lang="en-US" sz="3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7909666"/>
          </a:xfrm>
          <a:prstGeom prst="rect">
            <a:avLst/>
          </a:prstGeom>
        </p:spPr>
        <p:txBody>
          <a:bodyPr wrap="square" lIns="0" tIns="0" rIns="0" bIns="0" rtlCol="0" anchor="t">
            <a:spAutoFit/>
          </a:bodyPr>
          <a:lstStyle/>
          <a:p>
            <a:pPr algn="ctr">
              <a:lnSpc>
                <a:spcPts val="5600"/>
              </a:lnSpc>
            </a:pPr>
            <a:r>
              <a:rPr lang="ru-RU" sz="4000" b="1" dirty="0" err="1">
                <a:solidFill>
                  <a:srgbClr val="05856D"/>
                </a:solidFill>
              </a:rPr>
              <a:t>Психикалық</a:t>
            </a:r>
            <a:r>
              <a:rPr lang="ru-RU" sz="4000" b="1" dirty="0">
                <a:solidFill>
                  <a:srgbClr val="05856D"/>
                </a:solidFill>
              </a:rPr>
              <a:t> </a:t>
            </a:r>
            <a:r>
              <a:rPr lang="ru-RU" sz="4000" b="1" dirty="0" err="1">
                <a:solidFill>
                  <a:srgbClr val="05856D"/>
                </a:solidFill>
              </a:rPr>
              <a:t>денсаулық</a:t>
            </a:r>
            <a:r>
              <a:rPr lang="ru-RU" sz="4000" b="1" dirty="0">
                <a:solidFill>
                  <a:srgbClr val="05856D"/>
                </a:solidFill>
              </a:rPr>
              <a:t> </a:t>
            </a:r>
            <a:r>
              <a:rPr lang="ru-RU" sz="4000" b="1" dirty="0" err="1">
                <a:solidFill>
                  <a:srgbClr val="05856D"/>
                </a:solidFill>
              </a:rPr>
              <a:t>адамдардың</a:t>
            </a:r>
            <a:r>
              <a:rPr lang="ru-RU" sz="4000" b="1" dirty="0">
                <a:solidFill>
                  <a:srgbClr val="05856D"/>
                </a:solidFill>
              </a:rPr>
              <a:t> </a:t>
            </a:r>
            <a:r>
              <a:rPr lang="ru-RU" sz="4000" b="1" dirty="0" err="1">
                <a:solidFill>
                  <a:srgbClr val="05856D"/>
                </a:solidFill>
              </a:rPr>
              <a:t>қалай</a:t>
            </a:r>
            <a:r>
              <a:rPr lang="ru-RU" sz="4000" b="1" dirty="0">
                <a:solidFill>
                  <a:srgbClr val="05856D"/>
                </a:solidFill>
              </a:rPr>
              <a:t> </a:t>
            </a:r>
            <a:r>
              <a:rPr lang="ru-RU" sz="4000" b="1" dirty="0" err="1">
                <a:solidFill>
                  <a:srgbClr val="05856D"/>
                </a:solidFill>
              </a:rPr>
              <a:t>ойланатынына</a:t>
            </a:r>
            <a:r>
              <a:rPr lang="ru-RU" sz="4000" b="1" dirty="0">
                <a:solidFill>
                  <a:srgbClr val="05856D"/>
                </a:solidFill>
              </a:rPr>
              <a:t>, </a:t>
            </a:r>
            <a:r>
              <a:rPr lang="ru-RU" sz="4000" b="1" dirty="0" err="1">
                <a:solidFill>
                  <a:srgbClr val="05856D"/>
                </a:solidFill>
              </a:rPr>
              <a:t>сезінетініне</a:t>
            </a:r>
            <a:r>
              <a:rPr lang="ru-RU" sz="4000" b="1" dirty="0">
                <a:solidFill>
                  <a:srgbClr val="05856D"/>
                </a:solidFill>
              </a:rPr>
              <a:t> және </a:t>
            </a:r>
            <a:r>
              <a:rPr lang="ru-RU" sz="4000" b="1" dirty="0" err="1">
                <a:solidFill>
                  <a:srgbClr val="05856D"/>
                </a:solidFill>
              </a:rPr>
              <a:t>әрекет</a:t>
            </a:r>
            <a:r>
              <a:rPr lang="ru-RU" sz="4000" b="1" dirty="0">
                <a:solidFill>
                  <a:srgbClr val="05856D"/>
                </a:solidFill>
              </a:rPr>
              <a:t> </a:t>
            </a:r>
            <a:r>
              <a:rPr lang="ru-RU" sz="4000" b="1" dirty="0" err="1">
                <a:solidFill>
                  <a:srgbClr val="05856D"/>
                </a:solidFill>
              </a:rPr>
              <a:t>ететіне</a:t>
            </a:r>
            <a:r>
              <a:rPr lang="ru-RU" sz="4000" b="1" dirty="0">
                <a:solidFill>
                  <a:srgbClr val="05856D"/>
                </a:solidFill>
              </a:rPr>
              <a:t> </a:t>
            </a:r>
            <a:r>
              <a:rPr lang="ru-RU" sz="4000" b="1" dirty="0" err="1">
                <a:solidFill>
                  <a:srgbClr val="05856D"/>
                </a:solidFill>
              </a:rPr>
              <a:t>әсер</a:t>
            </a:r>
            <a:r>
              <a:rPr lang="ru-RU" sz="4000" b="1" dirty="0">
                <a:solidFill>
                  <a:srgbClr val="05856D"/>
                </a:solidFill>
              </a:rPr>
              <a:t> </a:t>
            </a:r>
            <a:r>
              <a:rPr lang="ru-RU" sz="4000" b="1" dirty="0" err="1">
                <a:solidFill>
                  <a:srgbClr val="05856D"/>
                </a:solidFill>
              </a:rPr>
              <a:t>етеді</a:t>
            </a:r>
            <a:r>
              <a:rPr lang="ru-RU" sz="4000" b="1" dirty="0">
                <a:solidFill>
                  <a:srgbClr val="05856D"/>
                </a:solidFill>
              </a:rPr>
              <a:t>. </a:t>
            </a:r>
          </a:p>
          <a:p>
            <a:pPr algn="ctr">
              <a:lnSpc>
                <a:spcPts val="5600"/>
              </a:lnSpc>
            </a:pPr>
            <a:endParaRPr lang="ru-RU" sz="4000" b="1" dirty="0">
              <a:solidFill>
                <a:srgbClr val="05856D"/>
              </a:solidFill>
            </a:endParaRPr>
          </a:p>
          <a:p>
            <a:pPr algn="ctr">
              <a:lnSpc>
                <a:spcPts val="5600"/>
              </a:lnSpc>
            </a:pPr>
            <a:r>
              <a:rPr lang="ru-RU" sz="5600" b="1" dirty="0" err="1">
                <a:solidFill>
                  <a:srgbClr val="05856D"/>
                </a:solidFill>
              </a:rPr>
              <a:t>Ата</a:t>
            </a:r>
            <a:r>
              <a:rPr lang="en-GB" sz="5600" b="1" dirty="0">
                <a:solidFill>
                  <a:srgbClr val="05856D"/>
                </a:solidFill>
              </a:rPr>
              <a:t>-</a:t>
            </a:r>
            <a:r>
              <a:rPr lang="kk-KZ" sz="5600" b="1" dirty="0">
                <a:solidFill>
                  <a:srgbClr val="05856D"/>
                </a:solidFill>
              </a:rPr>
              <a:t>ана ретінде Сіз балаңыздың психикалық денсаулығында маңызды рөл атқарасыз</a:t>
            </a:r>
            <a:r>
              <a:rPr lang="ru-RU" sz="5600" b="1" dirty="0">
                <a:solidFill>
                  <a:srgbClr val="05856D"/>
                </a:solidFill>
              </a:rPr>
              <a:t>:</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err="1">
                <a:solidFill>
                  <a:srgbClr val="189F87"/>
                </a:solidFill>
              </a:rPr>
              <a:t>Сіз</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денсаулықты</a:t>
            </a:r>
            <a:r>
              <a:rPr lang="ru-RU" sz="4000" b="1" dirty="0">
                <a:solidFill>
                  <a:srgbClr val="189F87"/>
                </a:solidFill>
              </a:rPr>
              <a:t> </a:t>
            </a:r>
            <a:r>
              <a:rPr lang="ru-RU" sz="4000" b="1" dirty="0" err="1">
                <a:solidFill>
                  <a:srgbClr val="189F87"/>
                </a:solidFill>
              </a:rPr>
              <a:t>өз</a:t>
            </a:r>
            <a:r>
              <a:rPr lang="ru-RU" sz="4000" b="1" dirty="0">
                <a:solidFill>
                  <a:srgbClr val="189F87"/>
                </a:solidFill>
              </a:rPr>
              <a:t> </a:t>
            </a:r>
            <a:r>
              <a:rPr lang="ru-RU" sz="4000" b="1" dirty="0" err="1">
                <a:solidFill>
                  <a:srgbClr val="C00000"/>
                </a:solidFill>
              </a:rPr>
              <a:t>сөздеріңізден</a:t>
            </a:r>
            <a:r>
              <a:rPr lang="ru-RU" sz="4000" b="1" dirty="0">
                <a:solidFill>
                  <a:srgbClr val="FF0000"/>
                </a:solidFill>
              </a:rPr>
              <a:t> </a:t>
            </a:r>
            <a:r>
              <a:rPr lang="ru-RU" sz="4000" b="1" dirty="0">
                <a:solidFill>
                  <a:srgbClr val="189F87"/>
                </a:solidFill>
              </a:rPr>
              <a:t>және </a:t>
            </a:r>
            <a:r>
              <a:rPr lang="ru-RU" sz="4000" b="1" dirty="0" err="1">
                <a:solidFill>
                  <a:srgbClr val="C00000"/>
                </a:solidFill>
              </a:rPr>
              <a:t>әрекеттеріңізбен</a:t>
            </a:r>
            <a:r>
              <a:rPr lang="ru-RU" sz="4000" b="1" dirty="0">
                <a:solidFill>
                  <a:srgbClr val="189F87"/>
                </a:solidFill>
              </a:rPr>
              <a:t>, </a:t>
            </a:r>
            <a:r>
              <a:rPr lang="ru-RU" sz="4000" b="1" dirty="0" err="1">
                <a:solidFill>
                  <a:srgbClr val="189F87"/>
                </a:solidFill>
              </a:rPr>
              <a:t>әрі</a:t>
            </a:r>
            <a:r>
              <a:rPr lang="ru-RU" sz="4000" b="1" dirty="0">
                <a:solidFill>
                  <a:srgbClr val="189F87"/>
                </a:solidFill>
              </a:rPr>
              <a:t> </a:t>
            </a:r>
            <a:r>
              <a:rPr lang="ru-RU" sz="4000" b="1" dirty="0" err="1">
                <a:solidFill>
                  <a:srgbClr val="189F87"/>
                </a:solidFill>
              </a:rPr>
              <a:t>үйде</a:t>
            </a:r>
            <a:r>
              <a:rPr lang="ru-RU" sz="4000" b="1" dirty="0">
                <a:solidFill>
                  <a:srgbClr val="189F87"/>
                </a:solidFill>
              </a:rPr>
              <a:t> </a:t>
            </a:r>
            <a:r>
              <a:rPr lang="ru-RU" sz="4000" b="1" dirty="0" err="1">
                <a:solidFill>
                  <a:srgbClr val="189F87"/>
                </a:solidFill>
              </a:rPr>
              <a:t>қалыптастырған</a:t>
            </a:r>
            <a:r>
              <a:rPr lang="ru-RU" sz="4000" b="1" dirty="0">
                <a:solidFill>
                  <a:srgbClr val="189F87"/>
                </a:solidFill>
              </a:rPr>
              <a:t> </a:t>
            </a:r>
            <a:r>
              <a:rPr lang="ru-RU" sz="4000" b="1" dirty="0" err="1">
                <a:solidFill>
                  <a:srgbClr val="189F87"/>
                </a:solidFill>
              </a:rPr>
              <a:t>қоршаған</a:t>
            </a:r>
            <a:r>
              <a:rPr lang="ru-RU" sz="4000" b="1" dirty="0">
                <a:solidFill>
                  <a:srgbClr val="189F87"/>
                </a:solidFill>
              </a:rPr>
              <a:t> орта </a:t>
            </a:r>
            <a:r>
              <a:rPr lang="ru-RU" sz="4000" b="1" dirty="0" err="1">
                <a:solidFill>
                  <a:srgbClr val="189F87"/>
                </a:solidFill>
              </a:rPr>
              <a:t>көмегімен</a:t>
            </a:r>
            <a:r>
              <a:rPr lang="ru-RU" sz="4000" b="1" dirty="0">
                <a:solidFill>
                  <a:srgbClr val="189F87"/>
                </a:solidFill>
              </a:rPr>
              <a:t> </a:t>
            </a:r>
            <a:r>
              <a:rPr lang="ru-RU" sz="4000" b="1" dirty="0" err="1">
                <a:solidFill>
                  <a:srgbClr val="C00000"/>
                </a:solidFill>
              </a:rPr>
              <a:t>нығайта</a:t>
            </a:r>
            <a:r>
              <a:rPr lang="ru-RU" sz="4000" b="1" dirty="0">
                <a:solidFill>
                  <a:srgbClr val="189F87"/>
                </a:solidFill>
              </a:rPr>
              <a:t> </a:t>
            </a:r>
            <a:r>
              <a:rPr lang="ru-RU" sz="4000" b="1" dirty="0" err="1">
                <a:solidFill>
                  <a:srgbClr val="189F87"/>
                </a:solidFill>
              </a:rPr>
              <a:t>аласыз</a:t>
            </a:r>
            <a:endParaRPr lang="ru-RU" sz="4000" b="1" dirty="0">
              <a:solidFill>
                <a:srgbClr val="189F87"/>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id="{D5B4CAC0-43AD-4E5D-BCC1-26D821846701}"/>
              </a:ext>
            </a:extLst>
          </p:cNvPr>
          <p:cNvSpPr txBox="1"/>
          <p:nvPr/>
        </p:nvSpPr>
        <p:spPr>
          <a:xfrm>
            <a:off x="10767646" y="5493422"/>
            <a:ext cx="6758354" cy="3693319"/>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err="1">
                <a:latin typeface="+mn-lt"/>
              </a:rPr>
              <a:t>Сіз</a:t>
            </a:r>
            <a:r>
              <a:rPr lang="ru-RU" sz="4000" dirty="0">
                <a:latin typeface="+mn-lt"/>
              </a:rPr>
              <a:t>, </a:t>
            </a:r>
            <a:r>
              <a:rPr lang="ru-RU" sz="4000" dirty="0" err="1">
                <a:latin typeface="+mn-lt"/>
              </a:rPr>
              <a:t>сонымен</a:t>
            </a:r>
            <a:r>
              <a:rPr lang="ru-RU" sz="4000" dirty="0">
                <a:latin typeface="+mn-lt"/>
              </a:rPr>
              <a:t> </a:t>
            </a:r>
            <a:r>
              <a:rPr lang="ru-RU" sz="4000" dirty="0" err="1">
                <a:latin typeface="+mn-lt"/>
              </a:rPr>
              <a:t>бірге</a:t>
            </a:r>
            <a:r>
              <a:rPr lang="ru-RU" sz="4000" dirty="0">
                <a:latin typeface="+mn-lt"/>
              </a:rPr>
              <a:t>, </a:t>
            </a:r>
            <a:r>
              <a:rPr lang="ru-RU" sz="4000" dirty="0" err="1">
                <a:latin typeface="+mn-lt"/>
              </a:rPr>
              <a:t>психикалық</a:t>
            </a:r>
            <a:r>
              <a:rPr lang="ru-RU" sz="4000" dirty="0">
                <a:latin typeface="+mn-lt"/>
              </a:rPr>
              <a:t> </a:t>
            </a:r>
            <a:r>
              <a:rPr lang="ru-RU" sz="4000" dirty="0" err="1">
                <a:latin typeface="+mn-lt"/>
              </a:rPr>
              <a:t>денсаулықтағы</a:t>
            </a:r>
            <a:r>
              <a:rPr lang="ru-RU" sz="4000" dirty="0">
                <a:latin typeface="+mn-lt"/>
              </a:rPr>
              <a:t> </a:t>
            </a:r>
            <a:r>
              <a:rPr lang="ru-RU" sz="4000" dirty="0" err="1">
                <a:solidFill>
                  <a:srgbClr val="C00000"/>
                </a:solidFill>
                <a:latin typeface="+mn-lt"/>
              </a:rPr>
              <a:t>кінараттардың</a:t>
            </a:r>
            <a:r>
              <a:rPr lang="ru-RU" sz="4000" dirty="0">
                <a:solidFill>
                  <a:srgbClr val="C00000"/>
                </a:solidFill>
                <a:latin typeface="+mn-lt"/>
              </a:rPr>
              <a:t> </a:t>
            </a:r>
            <a:r>
              <a:rPr lang="ru-RU" sz="4000" dirty="0" err="1">
                <a:solidFill>
                  <a:srgbClr val="C00000"/>
                </a:solidFill>
                <a:latin typeface="+mn-lt"/>
              </a:rPr>
              <a:t>алғашқы</a:t>
            </a:r>
            <a:r>
              <a:rPr lang="ru-RU" sz="4000" dirty="0">
                <a:solidFill>
                  <a:srgbClr val="C00000"/>
                </a:solidFill>
                <a:latin typeface="+mn-lt"/>
              </a:rPr>
              <a:t> </a:t>
            </a:r>
            <a:r>
              <a:rPr lang="ru-RU" sz="4000" dirty="0" err="1">
                <a:solidFill>
                  <a:srgbClr val="C00000"/>
                </a:solidFill>
                <a:latin typeface="+mn-lt"/>
              </a:rPr>
              <a:t>белгілері</a:t>
            </a:r>
            <a:r>
              <a:rPr lang="ru-RU" sz="4000" dirty="0">
                <a:solidFill>
                  <a:srgbClr val="FF0000"/>
                </a:solidFill>
                <a:latin typeface="+mn-lt"/>
              </a:rPr>
              <a:t> </a:t>
            </a:r>
            <a:r>
              <a:rPr lang="ru-RU" sz="4000" dirty="0" err="1">
                <a:latin typeface="+mn-lt"/>
              </a:rPr>
              <a:t>туралы</a:t>
            </a:r>
            <a:r>
              <a:rPr lang="ru-RU" sz="4000" dirty="0">
                <a:latin typeface="+mn-lt"/>
              </a:rPr>
              <a:t> және </a:t>
            </a:r>
            <a:r>
              <a:rPr lang="ru-RU" sz="4000" dirty="0" err="1">
                <a:latin typeface="+mn-lt"/>
              </a:rPr>
              <a:t>көмек</a:t>
            </a:r>
            <a:r>
              <a:rPr lang="ru-RU" sz="4000" dirty="0">
                <a:latin typeface="+mn-lt"/>
              </a:rPr>
              <a:t> </a:t>
            </a:r>
            <a:r>
              <a:rPr lang="ru-RU" sz="4000" dirty="0" err="1">
                <a:latin typeface="+mn-lt"/>
              </a:rPr>
              <a:t>алу</a:t>
            </a:r>
            <a:r>
              <a:rPr lang="ru-RU" sz="4000" dirty="0">
                <a:latin typeface="+mn-lt"/>
              </a:rPr>
              <a:t> </a:t>
            </a:r>
            <a:r>
              <a:rPr lang="ru-RU" sz="4000" dirty="0" err="1">
                <a:latin typeface="+mn-lt"/>
              </a:rPr>
              <a:t>үшін</a:t>
            </a:r>
            <a:r>
              <a:rPr lang="ru-RU" sz="4000" dirty="0">
                <a:latin typeface="+mn-lt"/>
              </a:rPr>
              <a:t> </a:t>
            </a:r>
            <a:r>
              <a:rPr lang="ru-RU" sz="4000" dirty="0" err="1">
                <a:solidFill>
                  <a:srgbClr val="C00000"/>
                </a:solidFill>
                <a:latin typeface="+mn-lt"/>
              </a:rPr>
              <a:t>қайда</a:t>
            </a:r>
            <a:r>
              <a:rPr lang="ru-RU" sz="4000" dirty="0">
                <a:solidFill>
                  <a:srgbClr val="C00000"/>
                </a:solidFill>
                <a:latin typeface="+mn-lt"/>
              </a:rPr>
              <a:t> </a:t>
            </a:r>
            <a:r>
              <a:rPr lang="ru-RU" sz="4000" dirty="0" err="1">
                <a:solidFill>
                  <a:srgbClr val="C00000"/>
                </a:solidFill>
                <a:latin typeface="+mn-lt"/>
              </a:rPr>
              <a:t>жүгіну</a:t>
            </a:r>
            <a:r>
              <a:rPr lang="ru-RU" sz="4000" dirty="0">
                <a:latin typeface="+mn-lt"/>
              </a:rPr>
              <a:t> </a:t>
            </a:r>
            <a:r>
              <a:rPr lang="ru-RU" sz="4000" dirty="0" err="1">
                <a:latin typeface="+mn-lt"/>
              </a:rPr>
              <a:t>керек</a:t>
            </a:r>
            <a:r>
              <a:rPr lang="ru-RU" sz="4000" dirty="0">
                <a:latin typeface="+mn-lt"/>
              </a:rPr>
              <a:t> </a:t>
            </a:r>
            <a:r>
              <a:rPr lang="ru-RU" sz="4000" dirty="0" err="1">
                <a:latin typeface="+mn-lt"/>
              </a:rPr>
              <a:t>екені</a:t>
            </a:r>
            <a:r>
              <a:rPr lang="ru-RU" sz="4000" dirty="0">
                <a:latin typeface="+mn-lt"/>
              </a:rPr>
              <a:t> </a:t>
            </a:r>
            <a:r>
              <a:rPr lang="ru-RU" sz="4000" dirty="0" err="1">
                <a:latin typeface="+mn-lt"/>
              </a:rPr>
              <a:t>туралы</a:t>
            </a:r>
            <a:r>
              <a:rPr lang="ru-RU" sz="4000" dirty="0">
                <a:latin typeface="+mn-lt"/>
              </a:rPr>
              <a:t> </a:t>
            </a:r>
            <a:r>
              <a:rPr lang="ru-RU" sz="4000" dirty="0" err="1">
                <a:latin typeface="+mn-lt"/>
              </a:rPr>
              <a:t>біле</a:t>
            </a:r>
            <a:r>
              <a:rPr lang="ru-RU" sz="4000" dirty="0">
                <a:latin typeface="+mn-lt"/>
              </a:rPr>
              <a:t> </a:t>
            </a:r>
            <a:r>
              <a:rPr lang="ru-RU" sz="4000" dirty="0" err="1">
                <a:latin typeface="+mn-lt"/>
              </a:rPr>
              <a:t>аласыз</a:t>
            </a:r>
            <a:endParaRPr lang="en-US" sz="4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kk-KZ" sz="5600" b="1" dirty="0">
                <a:solidFill>
                  <a:srgbClr val="C00000"/>
                </a:solidFill>
                <a:latin typeface="+mj-lt"/>
              </a:rPr>
              <a:t>БАЛАМНЫҢ ПСИХИКАЛЫҚ ДЕНСАУЛЫҒЫНА ҚАЛАЙ КҮТІМ КӨРСЕТЕ АЛАМЫН</a:t>
            </a:r>
            <a:r>
              <a:rPr lang="en-US" sz="5600" b="1" dirty="0">
                <a:solidFill>
                  <a:srgbClr val="C00000"/>
                </a:solidFill>
                <a:latin typeface="+mj-lt"/>
              </a:rPr>
              <a:t>?</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Балаларға</a:t>
            </a:r>
            <a:r>
              <a:rPr lang="ru-RU" sz="3600" b="1" dirty="0">
                <a:solidFill>
                  <a:srgbClr val="189F87"/>
                </a:solidFill>
                <a:latin typeface="+mj-lt"/>
              </a:rPr>
              <a:t> </a:t>
            </a:r>
            <a:r>
              <a:rPr lang="ru-RU" sz="3600" b="1" dirty="0" err="1">
                <a:solidFill>
                  <a:srgbClr val="189F87"/>
                </a:solidFill>
                <a:latin typeface="+mj-lt"/>
              </a:rPr>
              <a:t>мықты</a:t>
            </a:r>
            <a:r>
              <a:rPr lang="ru-RU" sz="3600" b="1" dirty="0">
                <a:solidFill>
                  <a:srgbClr val="189F87"/>
                </a:solidFill>
                <a:latin typeface="+mj-lt"/>
              </a:rPr>
              <a:t>, </a:t>
            </a:r>
            <a:r>
              <a:rPr lang="ru-RU" sz="3600" b="1" dirty="0" err="1">
                <a:solidFill>
                  <a:srgbClr val="189F87"/>
                </a:solidFill>
                <a:latin typeface="+mj-lt"/>
              </a:rPr>
              <a:t>қамқор</a:t>
            </a:r>
            <a:r>
              <a:rPr lang="ru-RU" sz="3600" b="1" dirty="0">
                <a:solidFill>
                  <a:srgbClr val="189F87"/>
                </a:solidFill>
                <a:latin typeface="+mj-lt"/>
              </a:rPr>
              <a:t> </a:t>
            </a:r>
            <a:r>
              <a:rPr lang="ru-RU" sz="3600" b="1" dirty="0" err="1">
                <a:solidFill>
                  <a:srgbClr val="189F87"/>
                </a:solidFill>
                <a:latin typeface="+mj-lt"/>
              </a:rPr>
              <a:t>қарым</a:t>
            </a:r>
            <a:r>
              <a:rPr lang="en-GB" sz="3600" b="1" dirty="0">
                <a:solidFill>
                  <a:srgbClr val="189F87"/>
                </a:solidFill>
                <a:latin typeface="+mj-lt"/>
              </a:rPr>
              <a:t>-</a:t>
            </a:r>
            <a:r>
              <a:rPr lang="kk-KZ" sz="3600" b="1" dirty="0">
                <a:solidFill>
                  <a:srgbClr val="189F87"/>
                </a:solidFill>
                <a:latin typeface="+mj-lt"/>
              </a:rPr>
              <a:t>қатынастар құруға көмектесіңіз</a:t>
            </a:r>
            <a:endParaRPr lang="ru-RU" sz="3600" b="1" dirty="0">
              <a:solidFill>
                <a:srgbClr val="189F87"/>
              </a:solidFill>
              <a:latin typeface="+mj-lt"/>
            </a:endParaRP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err="1">
                <a:solidFill>
                  <a:srgbClr val="189F87"/>
                </a:solidFill>
              </a:rPr>
              <a:t>Балалар</a:t>
            </a:r>
            <a:r>
              <a:rPr lang="ru-RU" sz="3600" b="1" dirty="0">
                <a:solidFill>
                  <a:srgbClr val="189F87"/>
                </a:solidFill>
              </a:rPr>
              <a:t> </a:t>
            </a:r>
            <a:r>
              <a:rPr lang="ru-RU" sz="3600" b="1" dirty="0" err="1">
                <a:solidFill>
                  <a:srgbClr val="189F87"/>
                </a:solidFill>
              </a:rPr>
              <a:t>өзін</a:t>
            </a:r>
            <a:r>
              <a:rPr lang="ru-RU" sz="3600" b="1" dirty="0">
                <a:solidFill>
                  <a:srgbClr val="189F87"/>
                </a:solidFill>
              </a:rPr>
              <a:t> </a:t>
            </a:r>
            <a:r>
              <a:rPr lang="ru-RU" sz="3600" b="1" dirty="0" err="1">
                <a:solidFill>
                  <a:srgbClr val="189F87"/>
                </a:solidFill>
              </a:rPr>
              <a:t>жақсы</a:t>
            </a:r>
            <a:r>
              <a:rPr lang="ru-RU" sz="3600" b="1" dirty="0">
                <a:solidFill>
                  <a:srgbClr val="189F87"/>
                </a:solidFill>
              </a:rPr>
              <a:t> </a:t>
            </a:r>
            <a:r>
              <a:rPr lang="ru-RU" sz="3600" b="1" dirty="0" err="1">
                <a:solidFill>
                  <a:srgbClr val="189F87"/>
                </a:solidFill>
              </a:rPr>
              <a:t>сезінуі</a:t>
            </a:r>
            <a:r>
              <a:rPr lang="ru-RU" sz="3600" b="1" dirty="0">
                <a:solidFill>
                  <a:srgbClr val="189F87"/>
                </a:solidFill>
              </a:rPr>
              <a:t> </a:t>
            </a:r>
            <a:r>
              <a:rPr lang="ru-RU" sz="3600" b="1" dirty="0" err="1">
                <a:solidFill>
                  <a:srgbClr val="189F87"/>
                </a:solidFill>
              </a:rPr>
              <a:t>үшін</a:t>
            </a:r>
            <a:r>
              <a:rPr lang="ru-RU" sz="3600" b="1" dirty="0">
                <a:solidFill>
                  <a:srgbClr val="189F87"/>
                </a:solidFill>
              </a:rPr>
              <a:t> </a:t>
            </a:r>
            <a:r>
              <a:rPr lang="ru-RU" sz="3600" b="1" dirty="0" err="1">
                <a:solidFill>
                  <a:srgbClr val="189F87"/>
                </a:solidFill>
              </a:rPr>
              <a:t>оларға</a:t>
            </a:r>
            <a:r>
              <a:rPr lang="ru-RU" sz="3600" b="1" dirty="0">
                <a:solidFill>
                  <a:srgbClr val="189F87"/>
                </a:solidFill>
              </a:rPr>
              <a:t> </a:t>
            </a:r>
            <a:r>
              <a:rPr lang="ru-RU" sz="3600" b="1" dirty="0" err="1">
                <a:solidFill>
                  <a:srgbClr val="189F87"/>
                </a:solidFill>
              </a:rPr>
              <a:t>өз</a:t>
            </a:r>
            <a:r>
              <a:rPr lang="ru-RU" sz="3600" b="1" dirty="0">
                <a:solidFill>
                  <a:srgbClr val="189F87"/>
                </a:solidFill>
              </a:rPr>
              <a:t> </a:t>
            </a:r>
            <a:r>
              <a:rPr lang="ru-RU" sz="3600" b="1" dirty="0" err="1">
                <a:solidFill>
                  <a:srgbClr val="189F87"/>
                </a:solidFill>
              </a:rPr>
              <a:t>қадір</a:t>
            </a:r>
            <a:r>
              <a:rPr lang="en-GB" sz="3600" b="1" dirty="0">
                <a:solidFill>
                  <a:srgbClr val="189F87"/>
                </a:solidFill>
              </a:rPr>
              <a:t>-</a:t>
            </a:r>
            <a:r>
              <a:rPr lang="kk-KZ" sz="3600" b="1" dirty="0">
                <a:solidFill>
                  <a:srgbClr val="189F87"/>
                </a:solidFill>
              </a:rPr>
              <a:t>қасиетін бағалау сезімін дамытуға көмектесіңіз</a:t>
            </a:r>
            <a:endParaRPr lang="ru-RU" sz="3600" b="1" dirty="0">
              <a:solidFill>
                <a:srgbClr val="189F87"/>
              </a:solidFill>
            </a:endParaRPr>
          </a:p>
        </p:txBody>
      </p:sp>
      <p:sp>
        <p:nvSpPr>
          <p:cNvPr id="11" name="TextBox 11"/>
          <p:cNvSpPr txBox="1"/>
          <p:nvPr/>
        </p:nvSpPr>
        <p:spPr>
          <a:xfrm>
            <a:off x="9894277" y="4515439"/>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Оларға</a:t>
            </a:r>
            <a:r>
              <a:rPr lang="ru-RU" sz="3600" b="1" dirty="0">
                <a:solidFill>
                  <a:srgbClr val="189F87"/>
                </a:solidFill>
                <a:latin typeface="+mj-lt"/>
              </a:rPr>
              <a:t> </a:t>
            </a:r>
            <a:r>
              <a:rPr lang="ru-RU" sz="3600" b="1" dirty="0" err="1">
                <a:solidFill>
                  <a:srgbClr val="189F87"/>
                </a:solidFill>
                <a:latin typeface="+mj-lt"/>
              </a:rPr>
              <a:t>құлақ</a:t>
            </a:r>
            <a:r>
              <a:rPr lang="ru-RU" sz="3600" b="1" dirty="0">
                <a:solidFill>
                  <a:srgbClr val="189F87"/>
                </a:solidFill>
                <a:latin typeface="+mj-lt"/>
              </a:rPr>
              <a:t> </a:t>
            </a:r>
            <a:r>
              <a:rPr lang="ru-RU" sz="3600" b="1" dirty="0" err="1">
                <a:solidFill>
                  <a:srgbClr val="189F87"/>
                </a:solidFill>
                <a:latin typeface="+mj-lt"/>
              </a:rPr>
              <a:t>салыңыз</a:t>
            </a:r>
            <a:r>
              <a:rPr lang="ru-RU" sz="3600" b="1" dirty="0">
                <a:solidFill>
                  <a:srgbClr val="189F87"/>
                </a:solidFill>
                <a:latin typeface="+mj-lt"/>
              </a:rPr>
              <a:t> және </a:t>
            </a:r>
            <a:r>
              <a:rPr lang="ru-RU" sz="3600" b="1" dirty="0" err="1">
                <a:solidFill>
                  <a:srgbClr val="189F87"/>
                </a:solidFill>
                <a:latin typeface="+mj-lt"/>
              </a:rPr>
              <a:t>сезімдерін</a:t>
            </a:r>
            <a:r>
              <a:rPr lang="ru-RU" sz="3600" b="1" dirty="0">
                <a:solidFill>
                  <a:srgbClr val="189F87"/>
                </a:solidFill>
                <a:latin typeface="+mj-lt"/>
              </a:rPr>
              <a:t> </a:t>
            </a:r>
            <a:r>
              <a:rPr lang="ru-RU" sz="3600" b="1" dirty="0" err="1">
                <a:solidFill>
                  <a:srgbClr val="189F87"/>
                </a:solidFill>
                <a:latin typeface="+mj-lt"/>
              </a:rPr>
              <a:t>құрметтеңіз</a:t>
            </a:r>
            <a:endParaRPr lang="ru-RU" sz="3600" b="1" dirty="0">
              <a:solidFill>
                <a:srgbClr val="189F87"/>
              </a:solidFill>
              <a:latin typeface="+mj-lt"/>
            </a:endParaRP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Үйде</a:t>
            </a:r>
            <a:r>
              <a:rPr lang="ru-RU" sz="3600" b="1" dirty="0">
                <a:solidFill>
                  <a:srgbClr val="189F87"/>
                </a:solidFill>
                <a:latin typeface="+mj-lt"/>
              </a:rPr>
              <a:t> </a:t>
            </a:r>
            <a:r>
              <a:rPr lang="ru-RU" sz="3600" b="1" dirty="0" err="1">
                <a:solidFill>
                  <a:srgbClr val="189F87"/>
                </a:solidFill>
                <a:latin typeface="+mj-lt"/>
              </a:rPr>
              <a:t>қауіпсіз</a:t>
            </a:r>
            <a:r>
              <a:rPr lang="ru-RU" sz="3600" b="1" dirty="0">
                <a:solidFill>
                  <a:srgbClr val="189F87"/>
                </a:solidFill>
                <a:latin typeface="+mj-lt"/>
              </a:rPr>
              <a:t> және </a:t>
            </a:r>
            <a:r>
              <a:rPr lang="ru-RU" sz="3600" b="1" dirty="0" err="1">
                <a:solidFill>
                  <a:srgbClr val="189F87"/>
                </a:solidFill>
                <a:latin typeface="+mj-lt"/>
              </a:rPr>
              <a:t>жайлы</a:t>
            </a:r>
            <a:r>
              <a:rPr lang="ru-RU" sz="3600" b="1" dirty="0">
                <a:solidFill>
                  <a:srgbClr val="189F87"/>
                </a:solidFill>
                <a:latin typeface="+mj-lt"/>
              </a:rPr>
              <a:t> орта </a:t>
            </a:r>
            <a:r>
              <a:rPr lang="ru-RU" sz="3600" b="1" dirty="0" err="1">
                <a:solidFill>
                  <a:srgbClr val="189F87"/>
                </a:solidFill>
                <a:latin typeface="+mj-lt"/>
              </a:rPr>
              <a:t>қалыптастырыңыз</a:t>
            </a:r>
            <a:endParaRPr lang="en-US" sz="3600" b="1" dirty="0">
              <a:solidFill>
                <a:srgbClr val="189F87"/>
              </a:solidFill>
              <a:latin typeface="+mj-lt"/>
            </a:endParaRPr>
          </a:p>
        </p:txBody>
      </p:sp>
      <p:sp>
        <p:nvSpPr>
          <p:cNvPr id="16" name="TextBox 16"/>
          <p:cNvSpPr txBox="1"/>
          <p:nvPr/>
        </p:nvSpPr>
        <p:spPr>
          <a:xfrm>
            <a:off x="9829800" y="7751763"/>
            <a:ext cx="7772400" cy="1661993"/>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Қиын</a:t>
            </a:r>
            <a:r>
              <a:rPr lang="ru-RU" sz="3600" b="1" dirty="0">
                <a:solidFill>
                  <a:srgbClr val="189F87"/>
                </a:solidFill>
                <a:latin typeface="+mj-lt"/>
              </a:rPr>
              <a:t> </a:t>
            </a:r>
            <a:r>
              <a:rPr lang="ru-RU" sz="3600" b="1" dirty="0" err="1">
                <a:solidFill>
                  <a:srgbClr val="189F87"/>
                </a:solidFill>
                <a:latin typeface="+mj-lt"/>
              </a:rPr>
              <a:t>жағдайларда</a:t>
            </a:r>
            <a:r>
              <a:rPr lang="ru-RU" sz="3600" b="1" dirty="0">
                <a:solidFill>
                  <a:srgbClr val="189F87"/>
                </a:solidFill>
                <a:latin typeface="+mj-lt"/>
              </a:rPr>
              <a:t> </a:t>
            </a:r>
            <a:r>
              <a:rPr lang="ru-RU" sz="3600" b="1" dirty="0" err="1">
                <a:solidFill>
                  <a:srgbClr val="189F87"/>
                </a:solidFill>
                <a:latin typeface="+mj-lt"/>
              </a:rPr>
              <a:t>балаларға</a:t>
            </a:r>
            <a:r>
              <a:rPr lang="ru-RU" sz="3600" b="1" dirty="0">
                <a:solidFill>
                  <a:srgbClr val="189F87"/>
                </a:solidFill>
                <a:latin typeface="+mj-lt"/>
              </a:rPr>
              <a:t> және </a:t>
            </a:r>
            <a:r>
              <a:rPr lang="ru-RU" sz="3600" b="1" dirty="0" err="1">
                <a:solidFill>
                  <a:srgbClr val="189F87"/>
                </a:solidFill>
                <a:latin typeface="+mj-lt"/>
              </a:rPr>
              <a:t>жастарға</a:t>
            </a:r>
            <a:r>
              <a:rPr lang="ru-RU" sz="3600" b="1" dirty="0">
                <a:solidFill>
                  <a:srgbClr val="189F87"/>
                </a:solidFill>
                <a:latin typeface="+mj-lt"/>
              </a:rPr>
              <a:t> </a:t>
            </a:r>
            <a:r>
              <a:rPr lang="ru-RU" sz="3600" b="1" dirty="0" err="1">
                <a:solidFill>
                  <a:srgbClr val="189F87"/>
                </a:solidFill>
                <a:latin typeface="+mj-lt"/>
              </a:rPr>
              <a:t>мәселелерін</a:t>
            </a:r>
            <a:r>
              <a:rPr lang="ru-RU" sz="3600" b="1" dirty="0">
                <a:solidFill>
                  <a:srgbClr val="189F87"/>
                </a:solidFill>
                <a:latin typeface="+mj-lt"/>
              </a:rPr>
              <a:t> </a:t>
            </a:r>
            <a:r>
              <a:rPr lang="ru-RU" sz="3600" b="1" dirty="0" err="1">
                <a:solidFill>
                  <a:srgbClr val="189F87"/>
                </a:solidFill>
                <a:latin typeface="+mj-lt"/>
              </a:rPr>
              <a:t>шешуге</a:t>
            </a:r>
            <a:r>
              <a:rPr lang="ru-RU" sz="3600" b="1" dirty="0">
                <a:solidFill>
                  <a:srgbClr val="189F87"/>
                </a:solidFill>
                <a:latin typeface="+mj-lt"/>
              </a:rPr>
              <a:t> </a:t>
            </a:r>
            <a:r>
              <a:rPr lang="ru-RU" sz="3600" b="1" dirty="0" err="1">
                <a:solidFill>
                  <a:srgbClr val="189F87"/>
                </a:solidFill>
                <a:latin typeface="+mj-lt"/>
              </a:rPr>
              <a:t>көмектесіңіз</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id="{EC784165-B946-42DF-8AE3-6E9CA3FA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id="{3BBDF784-EB06-427E-8513-8D751DE9D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val="2825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a:t>
              </a:r>
              <a:r>
                <a:rPr lang="ru-RU" sz="3400" b="1" dirty="0">
                  <a:solidFill>
                    <a:srgbClr val="1C4F59"/>
                  </a:solidFill>
                </a:rPr>
                <a:t> мен </a:t>
              </a:r>
              <a:r>
                <a:rPr lang="ru-RU" sz="3400" b="1" dirty="0" err="1">
                  <a:solidFill>
                    <a:srgbClr val="1C4F59"/>
                  </a:solidFill>
                </a:rPr>
                <a:t>жастарға</a:t>
              </a:r>
              <a:r>
                <a:rPr lang="ru-RU" sz="3400" b="1" dirty="0">
                  <a:solidFill>
                    <a:srgbClr val="1C4F59"/>
                  </a:solidFill>
                </a:rPr>
                <a:t> </a:t>
              </a:r>
              <a:r>
                <a:rPr lang="ru-RU" sz="3400" b="1" dirty="0" err="1">
                  <a:solidFill>
                    <a:srgbClr val="1C4F59"/>
                  </a:solidFill>
                </a:rPr>
                <a:t>отбасымен</a:t>
              </a:r>
              <a:r>
                <a:rPr lang="ru-RU" sz="3400" b="1" dirty="0">
                  <a:solidFill>
                    <a:srgbClr val="1C4F59"/>
                  </a:solidFill>
                </a:rPr>
                <a:t> және </a:t>
              </a:r>
              <a:r>
                <a:rPr lang="ru-RU" sz="3400" b="1" dirty="0" err="1">
                  <a:solidFill>
                    <a:srgbClr val="1C4F59"/>
                  </a:solidFill>
                </a:rPr>
                <a:t>достарымен</a:t>
              </a:r>
              <a:r>
                <a:rPr lang="ru-RU" sz="3400" b="1" dirty="0">
                  <a:solidFill>
                    <a:srgbClr val="1C4F59"/>
                  </a:solidFill>
                </a:rPr>
                <a:t> </a:t>
              </a:r>
              <a:r>
                <a:rPr lang="ru-RU" sz="3400" b="1" dirty="0" err="1">
                  <a:solidFill>
                    <a:srgbClr val="1C4F59"/>
                  </a:solidFill>
                </a:rPr>
                <a:t>берік</a:t>
              </a:r>
              <a:r>
                <a:rPr lang="ru-RU" sz="3400" b="1" dirty="0">
                  <a:solidFill>
                    <a:srgbClr val="1C4F59"/>
                  </a:solidFill>
                </a:rPr>
                <a:t> </a:t>
              </a:r>
              <a:r>
                <a:rPr lang="ru-RU" sz="3400" b="1" dirty="0" err="1">
                  <a:solidFill>
                    <a:srgbClr val="1C4F59"/>
                  </a:solidFill>
                </a:rPr>
                <a:t>қарым</a:t>
              </a:r>
              <a:r>
                <a:rPr lang="en-GB" sz="3400" b="1" dirty="0">
                  <a:solidFill>
                    <a:srgbClr val="1C4F59"/>
                  </a:solidFill>
                </a:rPr>
                <a:t>-</a:t>
              </a:r>
              <a:r>
                <a:rPr lang="kk-KZ" sz="3400" b="1" dirty="0">
                  <a:solidFill>
                    <a:srgbClr val="1C4F59"/>
                  </a:solidFill>
                </a:rPr>
                <a:t>қатынас құру маңызды</a:t>
              </a:r>
              <a:r>
                <a:rPr lang="ru-RU" sz="3400" b="1" dirty="0">
                  <a:solidFill>
                    <a:srgbClr val="1C4F59"/>
                  </a:solidFill>
                </a:rPr>
                <a:t>. </a:t>
              </a:r>
              <a:r>
                <a:rPr lang="ru-RU" sz="3400" b="1" dirty="0" err="1">
                  <a:solidFill>
                    <a:srgbClr val="1C4F59"/>
                  </a:solidFill>
                </a:rPr>
                <a:t>Бірге</a:t>
              </a:r>
              <a:r>
                <a:rPr lang="ru-RU" sz="3400" b="1" dirty="0">
                  <a:solidFill>
                    <a:srgbClr val="1C4F59"/>
                  </a:solidFill>
                </a:rPr>
                <a:t> </a:t>
              </a:r>
              <a:r>
                <a:rPr lang="ru-RU" sz="3400" b="1" dirty="0" err="1">
                  <a:solidFill>
                    <a:srgbClr val="1C4F59"/>
                  </a:solidFill>
                </a:rPr>
                <a:t>уақыт</a:t>
              </a:r>
              <a:r>
                <a:rPr lang="ru-RU" sz="3400" b="1" dirty="0">
                  <a:solidFill>
                    <a:srgbClr val="1C4F59"/>
                  </a:solidFill>
                </a:rPr>
                <a:t> </a:t>
              </a:r>
              <a:r>
                <a:rPr lang="ru-RU" sz="3400" b="1" dirty="0" err="1">
                  <a:solidFill>
                    <a:srgbClr val="1C4F59"/>
                  </a:solidFill>
                </a:rPr>
                <a:t>өткізіңіздер</a:t>
              </a:r>
              <a:r>
                <a:rPr lang="ru-RU" sz="3400" b="1" dirty="0">
                  <a:solidFill>
                    <a:srgbClr val="1C4F59"/>
                  </a:solidFill>
                </a:rPr>
                <a:t>. </a:t>
              </a:r>
              <a:r>
                <a:rPr lang="ru-RU" sz="3400" b="1" dirty="0" err="1">
                  <a:solidFill>
                    <a:srgbClr val="1C4F59"/>
                  </a:solidFill>
                </a:rPr>
                <a:t>Мысалы</a:t>
              </a:r>
              <a:r>
                <a:rPr lang="ru-RU" sz="3400" b="1" dirty="0">
                  <a:solidFill>
                    <a:srgbClr val="1C4F59"/>
                  </a:solidFill>
                </a:rPr>
                <a:t>, </a:t>
              </a:r>
              <a:r>
                <a:rPr lang="ru-RU" sz="3400" b="1" dirty="0" err="1">
                  <a:solidFill>
                    <a:srgbClr val="1C4F59"/>
                  </a:solidFill>
                </a:rPr>
                <a:t>күнде</a:t>
              </a:r>
              <a:r>
                <a:rPr lang="ru-RU" sz="3400" b="1" dirty="0">
                  <a:solidFill>
                    <a:srgbClr val="1C4F59"/>
                  </a:solidFill>
                </a:rPr>
                <a:t> </a:t>
              </a:r>
              <a:r>
                <a:rPr lang="ru-RU" sz="3400" b="1" dirty="0" err="1">
                  <a:solidFill>
                    <a:srgbClr val="1C4F59"/>
                  </a:solidFill>
                </a:rPr>
                <a:t>кешкі</a:t>
              </a:r>
              <a:r>
                <a:rPr lang="ru-RU" sz="3400" b="1" dirty="0">
                  <a:solidFill>
                    <a:srgbClr val="1C4F59"/>
                  </a:solidFill>
                </a:rPr>
                <a:t> </a:t>
              </a:r>
              <a:r>
                <a:rPr lang="ru-RU" sz="3400" b="1" dirty="0" err="1">
                  <a:solidFill>
                    <a:srgbClr val="1C4F59"/>
                  </a:solidFill>
                </a:rPr>
                <a:t>аста</a:t>
              </a:r>
              <a:r>
                <a:rPr lang="ru-RU" sz="3400" b="1" dirty="0">
                  <a:solidFill>
                    <a:srgbClr val="1C4F59"/>
                  </a:solidFill>
                </a:rPr>
                <a:t>.</a:t>
              </a:r>
              <a:endParaRPr lang="en-US" sz="3400" b="1" dirty="0">
                <a:solidFill>
                  <a:srgbClr val="1C4F59"/>
                </a:solidFill>
              </a:endParaRPr>
            </a:p>
            <a:p>
              <a:endParaRPr lang="en-US" sz="1600" dirty="0"/>
            </a:p>
          </p:txBody>
        </p:sp>
      </p:grpSp>
      <p:grpSp>
        <p:nvGrpSpPr>
          <p:cNvPr id="4" name="Group 4"/>
          <p:cNvGrpSpPr/>
          <p:nvPr/>
        </p:nvGrpSpPr>
        <p:grpSpPr>
          <a:xfrm>
            <a:off x="762000" y="4890843"/>
            <a:ext cx="6906224" cy="1561719"/>
            <a:chOff x="-94969" y="-438698"/>
            <a:chExt cx="3715773" cy="996137"/>
          </a:xfrm>
        </p:grpSpPr>
        <p:sp>
          <p:nvSpPr>
            <p:cNvPr id="5" name="Freeform 5"/>
            <p:cNvSpPr/>
            <p:nvPr/>
          </p:nvSpPr>
          <p:spPr>
            <a:xfrm>
              <a:off x="-94969" y="-438698"/>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Балаларға</a:t>
              </a:r>
              <a:r>
                <a:rPr lang="ru-RU" sz="3400" b="1" dirty="0">
                  <a:solidFill>
                    <a:srgbClr val="1C4F59"/>
                  </a:solidFill>
                </a:rPr>
                <a:t> </a:t>
              </a:r>
              <a:r>
                <a:rPr lang="ru-RU" sz="3400" b="1" dirty="0" err="1">
                  <a:solidFill>
                    <a:srgbClr val="1C4F59"/>
                  </a:solidFill>
                </a:rPr>
                <a:t>мәселелерді</a:t>
              </a:r>
              <a:r>
                <a:rPr lang="ru-RU" sz="3400" b="1" dirty="0">
                  <a:solidFill>
                    <a:srgbClr val="1C4F59"/>
                  </a:solidFill>
                </a:rPr>
                <a:t> </a:t>
              </a:r>
              <a:r>
                <a:rPr lang="ru-RU" sz="3400" b="1" dirty="0" err="1">
                  <a:solidFill>
                    <a:srgbClr val="1C4F59"/>
                  </a:solidFill>
                </a:rPr>
                <a:t>қалай</a:t>
              </a:r>
              <a:r>
                <a:rPr lang="ru-RU" sz="3400" b="1" dirty="0">
                  <a:solidFill>
                    <a:srgbClr val="1C4F59"/>
                  </a:solidFill>
                </a:rPr>
                <a:t> </a:t>
              </a:r>
              <a:r>
                <a:rPr lang="ru-RU" sz="3400" b="1" dirty="0" err="1">
                  <a:solidFill>
                    <a:srgbClr val="1C4F59"/>
                  </a:solidFill>
                </a:rPr>
                <a:t>шешу</a:t>
              </a:r>
              <a:r>
                <a:rPr lang="ru-RU" sz="3400" b="1" dirty="0">
                  <a:solidFill>
                    <a:srgbClr val="1C4F59"/>
                  </a:solidFill>
                </a:rPr>
                <a:t> </a:t>
              </a:r>
              <a:r>
                <a:rPr lang="ru-RU" sz="3400" b="1" dirty="0" err="1">
                  <a:solidFill>
                    <a:srgbClr val="1C4F59"/>
                  </a:solidFill>
                </a:rPr>
                <a:t>керек</a:t>
              </a:r>
              <a:r>
                <a:rPr lang="ru-RU" sz="3400" b="1" dirty="0">
                  <a:solidFill>
                    <a:srgbClr val="1C4F59"/>
                  </a:solidFill>
                </a:rPr>
                <a:t> </a:t>
              </a:r>
              <a:r>
                <a:rPr lang="ru-RU" sz="3400" b="1" dirty="0" err="1">
                  <a:solidFill>
                    <a:srgbClr val="1C4F59"/>
                  </a:solidFill>
                </a:rPr>
                <a:t>екенін</a:t>
              </a:r>
              <a:r>
                <a:rPr lang="ru-RU" sz="3400" b="1" dirty="0">
                  <a:solidFill>
                    <a:srgbClr val="1C4F59"/>
                  </a:solidFill>
                </a:rPr>
                <a:t> </a:t>
              </a:r>
              <a:r>
                <a:rPr lang="ru-RU" sz="3400" b="1" dirty="0" err="1">
                  <a:solidFill>
                    <a:srgbClr val="1C4F59"/>
                  </a:solidFill>
                </a:rPr>
                <a:t>үйретіңіз</a:t>
              </a:r>
              <a:r>
                <a:rPr lang="ru-RU" sz="3400" b="1" dirty="0">
                  <a:solidFill>
                    <a:srgbClr val="1C4F59"/>
                  </a:solidFill>
                </a:rPr>
                <a:t> және </a:t>
              </a:r>
              <a:r>
                <a:rPr lang="ru-RU" sz="3400" b="1" dirty="0" err="1">
                  <a:solidFill>
                    <a:srgbClr val="1C4F59"/>
                  </a:solidFill>
                </a:rPr>
                <a:t>көрсетіңіз</a:t>
              </a:r>
              <a:r>
                <a:rPr lang="ru-RU" sz="3400" b="1" dirty="0">
                  <a:solidFill>
                    <a:srgbClr val="1C4F59"/>
                  </a:solidFill>
                </a:rPr>
                <a:t>.</a:t>
              </a:r>
              <a:endParaRPr lang="en-US" sz="3400" dirty="0"/>
            </a:p>
          </p:txBody>
        </p:sp>
      </p:grpSp>
      <p:grpSp>
        <p:nvGrpSpPr>
          <p:cNvPr id="6" name="Group 6"/>
          <p:cNvGrpSpPr/>
          <p:nvPr/>
        </p:nvGrpSpPr>
        <p:grpSpPr>
          <a:xfrm>
            <a:off x="699787"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798684" y="1403811"/>
            <a:ext cx="8727316" cy="5416090"/>
            <a:chOff x="0" y="0"/>
            <a:chExt cx="3715773" cy="1212833"/>
          </a:xfrm>
        </p:grpSpPr>
        <p:sp>
          <p:nvSpPr>
            <p:cNvPr id="9" name="Freeform 9"/>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1C4F59"/>
                  </a:solidFill>
                </a:rPr>
                <a:t>Баланың</a:t>
              </a:r>
              <a:r>
                <a:rPr lang="ru-RU" sz="3600" b="1" dirty="0">
                  <a:solidFill>
                    <a:srgbClr val="1C4F59"/>
                  </a:solidFill>
                </a:rPr>
                <a:t> </a:t>
              </a:r>
              <a:r>
                <a:rPr lang="ru-RU" sz="3600" b="1" dirty="0" err="1">
                  <a:solidFill>
                    <a:srgbClr val="1C4F59"/>
                  </a:solidFill>
                </a:rPr>
                <a:t>өмірінде</a:t>
              </a:r>
              <a:r>
                <a:rPr lang="ru-RU" sz="3600" b="1" dirty="0">
                  <a:solidFill>
                    <a:srgbClr val="1C4F59"/>
                  </a:solidFill>
                </a:rPr>
                <a:t> </a:t>
              </a:r>
              <a:r>
                <a:rPr lang="ru-RU" sz="3600" b="1" dirty="0" err="1">
                  <a:solidFill>
                    <a:srgbClr val="1C4F59"/>
                  </a:solidFill>
                </a:rPr>
                <a:t>үнемі</a:t>
              </a:r>
              <a:r>
                <a:rPr lang="ru-RU" sz="3600" b="1" dirty="0">
                  <a:solidFill>
                    <a:srgbClr val="1C4F59"/>
                  </a:solidFill>
                </a:rPr>
                <a:t> </a:t>
              </a:r>
              <a:r>
                <a:rPr lang="ru-RU" sz="3600" b="1" dirty="0" err="1">
                  <a:solidFill>
                    <a:srgbClr val="1C4F59"/>
                  </a:solidFill>
                </a:rPr>
                <a:t>жүретін</a:t>
              </a:r>
              <a:r>
                <a:rPr lang="ru-RU" sz="3600" b="1" dirty="0">
                  <a:solidFill>
                    <a:srgbClr val="1C4F59"/>
                  </a:solidFill>
                </a:rPr>
                <a:t> </a:t>
              </a:r>
              <a:r>
                <a:rPr lang="ru-RU" sz="3600" b="1" dirty="0" err="1">
                  <a:solidFill>
                    <a:srgbClr val="1C4F59"/>
                  </a:solidFill>
                </a:rPr>
                <a:t>маңызды</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600" b="1" dirty="0" err="1">
                  <a:solidFill>
                    <a:srgbClr val="1C4F59"/>
                  </a:solidFill>
                </a:rPr>
                <a:t>оның</a:t>
              </a:r>
              <a:r>
                <a:rPr lang="ru-RU" sz="3600" b="1" dirty="0">
                  <a:solidFill>
                    <a:srgbClr val="1C4F59"/>
                  </a:solidFill>
                </a:rPr>
                <a:t> </a:t>
              </a:r>
              <a:r>
                <a:rPr lang="ru-RU" sz="3600" b="1" dirty="0" err="1">
                  <a:solidFill>
                    <a:srgbClr val="1C4F59"/>
                  </a:solidFill>
                </a:rPr>
                <a:t>орнықтылығын</a:t>
              </a:r>
              <a:r>
                <a:rPr lang="ru-RU" sz="3600" b="1" dirty="0">
                  <a:solidFill>
                    <a:srgbClr val="1C4F59"/>
                  </a:solidFill>
                </a:rPr>
                <a:t> </a:t>
              </a:r>
              <a:r>
                <a:rPr lang="ru-RU" sz="3600" b="1" dirty="0" err="1">
                  <a:solidFill>
                    <a:srgbClr val="1C4F59"/>
                  </a:solidFill>
                </a:rPr>
                <a:t>дамытуда</a:t>
              </a:r>
              <a:r>
                <a:rPr lang="ru-RU" sz="3600" b="1" dirty="0">
                  <a:solidFill>
                    <a:srgbClr val="1C4F59"/>
                  </a:solidFill>
                </a:rPr>
                <a:t> </a:t>
              </a:r>
              <a:r>
                <a:rPr lang="ru-RU" sz="3600" b="1" dirty="0" err="1">
                  <a:solidFill>
                    <a:srgbClr val="1C4F59"/>
                  </a:solidFill>
                </a:rPr>
                <a:t>шешуші</a:t>
              </a:r>
              <a:r>
                <a:rPr lang="ru-RU" sz="3600" b="1" dirty="0">
                  <a:solidFill>
                    <a:srgbClr val="1C4F59"/>
                  </a:solidFill>
                </a:rPr>
                <a:t> </a:t>
              </a:r>
              <a:r>
                <a:rPr lang="ru-RU" sz="3600" b="1" dirty="0" err="1">
                  <a:solidFill>
                    <a:srgbClr val="1C4F59"/>
                  </a:solidFill>
                </a:rPr>
                <a:t>рөл</a:t>
              </a:r>
              <a:r>
                <a:rPr lang="ru-RU" sz="3600" b="1" dirty="0">
                  <a:solidFill>
                    <a:srgbClr val="1C4F59"/>
                  </a:solidFill>
                </a:rPr>
                <a:t> </a:t>
              </a:r>
              <a:r>
                <a:rPr lang="ru-RU" sz="3600" b="1" dirty="0" err="1">
                  <a:solidFill>
                    <a:srgbClr val="1C4F59"/>
                  </a:solidFill>
                </a:rPr>
                <a:t>атқарады</a:t>
              </a:r>
              <a:r>
                <a:rPr lang="ru-RU" sz="3600" b="1" dirty="0">
                  <a:solidFill>
                    <a:srgbClr val="1C4F59"/>
                  </a:solidFill>
                </a:rPr>
                <a:t>.</a:t>
              </a:r>
            </a:p>
            <a:p>
              <a:r>
                <a:rPr lang="ru-RU" sz="3600" b="1" dirty="0" err="1">
                  <a:solidFill>
                    <a:srgbClr val="1C4F59"/>
                  </a:solidFill>
                </a:rPr>
                <a:t>Бұл</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200" dirty="0">
                  <a:solidFill>
                    <a:srgbClr val="1C4F59"/>
                  </a:solidFill>
                </a:rPr>
                <a:t>(</a:t>
              </a:r>
              <a:r>
                <a:rPr lang="ru-RU" sz="3200" dirty="0" err="1">
                  <a:solidFill>
                    <a:srgbClr val="1C4F59"/>
                  </a:solidFill>
                </a:rPr>
                <a:t>көбінесе</a:t>
              </a:r>
              <a:r>
                <a:rPr lang="ru-RU" sz="3200" dirty="0">
                  <a:solidFill>
                    <a:srgbClr val="1C4F59"/>
                  </a:solidFill>
                </a:rPr>
                <a:t> </a:t>
              </a:r>
              <a:r>
                <a:rPr lang="ru-RU" sz="3200" dirty="0" err="1">
                  <a:solidFill>
                    <a:srgbClr val="1C4F59"/>
                  </a:solidFill>
                </a:rPr>
                <a:t>ата</a:t>
              </a:r>
              <a:r>
                <a:rPr lang="en-GB" sz="3200" dirty="0">
                  <a:solidFill>
                    <a:srgbClr val="1C4F59"/>
                  </a:solidFill>
                </a:rPr>
                <a:t>-</a:t>
              </a:r>
              <a:r>
                <a:rPr lang="kk-KZ" sz="3200" dirty="0">
                  <a:solidFill>
                    <a:srgbClr val="1C4F59"/>
                  </a:solidFill>
                </a:rPr>
                <a:t>ана немесе отбасының өзге мүшесі)</a:t>
              </a:r>
              <a:r>
                <a:rPr lang="kk-KZ" sz="3600" b="1" dirty="0">
                  <a:solidFill>
                    <a:srgbClr val="1C4F59"/>
                  </a:solidFill>
                </a:rPr>
                <a:t> </a:t>
              </a:r>
              <a:r>
                <a:rPr lang="ru-RU" sz="3600" b="1" dirty="0">
                  <a:solidFill>
                    <a:srgbClr val="1C4F59"/>
                  </a:solidFill>
                </a:rPr>
                <a:t>– </a:t>
              </a:r>
              <a:r>
                <a:rPr lang="ru-RU" sz="3600" b="1" dirty="0" err="1">
                  <a:solidFill>
                    <a:srgbClr val="1C4F59"/>
                  </a:solidFill>
                </a:rPr>
                <a:t>бұл</a:t>
              </a:r>
              <a:r>
                <a:rPr lang="ru-RU" sz="3600" b="1" dirty="0">
                  <a:solidFill>
                    <a:srgbClr val="1C4F59"/>
                  </a:solidFill>
                </a:rPr>
                <a:t> </a:t>
              </a:r>
              <a:r>
                <a:rPr lang="ru-RU" sz="3600" b="1" dirty="0" err="1">
                  <a:solidFill>
                    <a:srgbClr val="1C4F59"/>
                  </a:solidFill>
                </a:rPr>
                <a:t>балаңызбен</a:t>
              </a:r>
              <a:r>
                <a:rPr lang="ru-RU" sz="3600" b="1" dirty="0">
                  <a:solidFill>
                    <a:srgbClr val="1C4F59"/>
                  </a:solidFill>
                </a:rPr>
                <a:t> </a:t>
              </a:r>
              <a:r>
                <a:rPr lang="ru-RU" sz="3600" b="1" dirty="0" err="1">
                  <a:solidFill>
                    <a:srgbClr val="1C4F59"/>
                  </a:solidFill>
                </a:rPr>
                <a:t>бірге</a:t>
              </a:r>
              <a:r>
                <a:rPr lang="ru-RU" sz="3600" b="1" dirty="0">
                  <a:solidFill>
                    <a:srgbClr val="1C4F59"/>
                  </a:solidFill>
                </a:rPr>
                <a:t> </a:t>
              </a:r>
              <a:r>
                <a:rPr lang="ru-RU" sz="3600" b="1" dirty="0" err="1">
                  <a:solidFill>
                    <a:srgbClr val="1C4F59"/>
                  </a:solidFill>
                </a:rPr>
                <a:t>көп</a:t>
              </a:r>
              <a:r>
                <a:rPr lang="ru-RU" sz="3600" b="1" dirty="0">
                  <a:solidFill>
                    <a:srgbClr val="1C4F59"/>
                  </a:solidFill>
                </a:rPr>
                <a:t> </a:t>
              </a:r>
              <a:r>
                <a:rPr lang="ru-RU" sz="3600" b="1" dirty="0" err="1">
                  <a:solidFill>
                    <a:srgbClr val="1C4F59"/>
                  </a:solidFill>
                </a:rPr>
                <a:t>уақыт</a:t>
              </a:r>
              <a:r>
                <a:rPr lang="ru-RU" sz="3600" b="1" dirty="0">
                  <a:solidFill>
                    <a:srgbClr val="1C4F59"/>
                  </a:solidFill>
                </a:rPr>
                <a:t> </a:t>
              </a:r>
              <a:r>
                <a:rPr lang="ru-RU" sz="3600" b="1" dirty="0" err="1">
                  <a:solidFill>
                    <a:srgbClr val="1C4F59"/>
                  </a:solidFill>
                </a:rPr>
                <a:t>өткізетін</a:t>
              </a:r>
              <a:r>
                <a:rPr lang="ru-RU" sz="3600" b="1" dirty="0">
                  <a:solidFill>
                    <a:srgbClr val="1C4F59"/>
                  </a:solidFill>
                </a:rPr>
                <a:t> және бала </a:t>
              </a:r>
              <a:r>
                <a:rPr lang="ru-RU" sz="3600" b="1" dirty="0" err="1">
                  <a:solidFill>
                    <a:srgbClr val="1C4F59"/>
                  </a:solidFill>
                </a:rPr>
                <a:t>одан</a:t>
              </a:r>
              <a:r>
                <a:rPr lang="ru-RU" sz="3600" b="1" dirty="0">
                  <a:solidFill>
                    <a:srgbClr val="1C4F59"/>
                  </a:solidFill>
                </a:rPr>
                <a:t> </a:t>
              </a:r>
              <a:r>
                <a:rPr lang="ru-RU" sz="3600" b="1" dirty="0" err="1">
                  <a:solidFill>
                    <a:srgbClr val="1C4F59"/>
                  </a:solidFill>
                </a:rPr>
                <a:t>керек</a:t>
              </a:r>
              <a:r>
                <a:rPr lang="ru-RU" sz="3600" b="1" dirty="0">
                  <a:solidFill>
                    <a:srgbClr val="1C4F59"/>
                  </a:solidFill>
                </a:rPr>
                <a:t> </a:t>
              </a:r>
              <a:r>
                <a:rPr lang="ru-RU" sz="3600" b="1" dirty="0" err="1">
                  <a:solidFill>
                    <a:srgbClr val="1C4F59"/>
                  </a:solidFill>
                </a:rPr>
                <a:t>болғанда</a:t>
              </a:r>
              <a:r>
                <a:rPr lang="ru-RU" sz="3600" b="1" dirty="0">
                  <a:solidFill>
                    <a:srgbClr val="1C4F59"/>
                  </a:solidFill>
                </a:rPr>
                <a:t> </a:t>
              </a:r>
              <a:r>
                <a:rPr lang="ru-RU" sz="3600" b="1" dirty="0" err="1">
                  <a:solidFill>
                    <a:srgbClr val="1C4F59"/>
                  </a:solidFill>
                </a:rPr>
                <a:t>көмек</a:t>
              </a:r>
              <a:r>
                <a:rPr lang="ru-RU" sz="3600" b="1" dirty="0">
                  <a:solidFill>
                    <a:srgbClr val="1C4F59"/>
                  </a:solidFill>
                </a:rPr>
                <a:t> </a:t>
              </a:r>
              <a:r>
                <a:rPr lang="ru-RU" sz="3600" b="1" dirty="0" err="1">
                  <a:solidFill>
                    <a:srgbClr val="1C4F59"/>
                  </a:solidFill>
                </a:rPr>
                <a:t>сұрай</a:t>
              </a:r>
              <a:r>
                <a:rPr lang="ru-RU" sz="3600" b="1" dirty="0">
                  <a:solidFill>
                    <a:srgbClr val="1C4F59"/>
                  </a:solidFill>
                </a:rPr>
                <a:t> </a:t>
              </a:r>
              <a:r>
                <a:rPr lang="ru-RU" sz="3600" b="1" dirty="0" err="1">
                  <a:solidFill>
                    <a:srgbClr val="1C4F59"/>
                  </a:solidFill>
                </a:rPr>
                <a:t>алатынын</a:t>
              </a:r>
              <a:r>
                <a:rPr lang="ru-RU" sz="3600" b="1" dirty="0">
                  <a:solidFill>
                    <a:srgbClr val="1C4F59"/>
                  </a:solidFill>
                </a:rPr>
                <a:t> </a:t>
              </a:r>
              <a:r>
                <a:rPr lang="ru-RU" sz="3600" b="1" dirty="0" err="1">
                  <a:solidFill>
                    <a:srgbClr val="1C4F59"/>
                  </a:solidFill>
                </a:rPr>
                <a:t>білетін</a:t>
              </a:r>
              <a:r>
                <a:rPr lang="ru-RU" sz="3600" b="1" dirty="0">
                  <a:solidFill>
                    <a:srgbClr val="1C4F59"/>
                  </a:solidFill>
                </a:rPr>
                <a:t> </a:t>
              </a:r>
              <a:r>
                <a:rPr lang="ru-RU" sz="3600" b="1" dirty="0" err="1">
                  <a:solidFill>
                    <a:srgbClr val="1C4F59"/>
                  </a:solidFill>
                </a:rPr>
                <a:t>адам</a:t>
              </a:r>
              <a:r>
                <a:rPr lang="ru-RU" sz="3600" b="1" dirty="0">
                  <a:solidFill>
                    <a:srgbClr val="1C4F59"/>
                  </a:solidFill>
                </a:rPr>
                <a:t>.</a:t>
              </a:r>
              <a:endParaRPr lang="en-US" sz="3600" b="1" dirty="0">
                <a:solidFill>
                  <a:srgbClr val="1C4F59"/>
                </a:solidFill>
              </a:endParaRPr>
            </a:p>
            <a:p>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15553"/>
          </a:xfrm>
          <a:prstGeom prst="rect">
            <a:avLst/>
          </a:prstGeom>
        </p:spPr>
        <p:txBody>
          <a:bodyPr wrap="square" lIns="0" tIns="0" rIns="0" bIns="0" rtlCol="0" anchor="t">
            <a:spAutoFit/>
          </a:bodyPr>
          <a:lstStyle/>
          <a:p>
            <a:pPr algn="ctr"/>
            <a:r>
              <a:rPr lang="ru-RU" sz="4000" b="1" dirty="0">
                <a:solidFill>
                  <a:srgbClr val="189F87"/>
                </a:solidFill>
              </a:rPr>
              <a:t>БАЛАЛАРҒА МЫҚТЫ, ҚАМҚОР ҚАРЫМ-ҚАТЫНАСТАР ҚҰРУҒА КӨМЕКТЕСІҢІЗ</a:t>
            </a:r>
          </a:p>
        </p:txBody>
      </p:sp>
      <p:pic>
        <p:nvPicPr>
          <p:cNvPr id="14" name="Picture 14"/>
          <p:cNvPicPr>
            <a:picLocks noChangeAspect="1"/>
          </p:cNvPicPr>
          <p:nvPr/>
        </p:nvPicPr>
        <p:blipFill>
          <a:blip r:embed="rId3"/>
          <a:srcRect/>
          <a:stretch>
            <a:fillRect/>
          </a:stretch>
        </p:blipFill>
        <p:spPr>
          <a:xfrm rot="1836420">
            <a:off x="9136641" y="7834966"/>
            <a:ext cx="1281335" cy="1515557"/>
          </a:xfrm>
          <a:prstGeom prst="rect">
            <a:avLst/>
          </a:prstGeom>
        </p:spPr>
      </p:pic>
      <p:sp>
        <p:nvSpPr>
          <p:cNvPr id="24" name="TextBox 24"/>
          <p:cNvSpPr txBox="1"/>
          <p:nvPr/>
        </p:nvSpPr>
        <p:spPr>
          <a:xfrm>
            <a:off x="1024244" y="6746212"/>
            <a:ext cx="6381736" cy="1500411"/>
          </a:xfrm>
          <a:prstGeom prst="rect">
            <a:avLst/>
          </a:prstGeom>
        </p:spPr>
        <p:txBody>
          <a:bodyPr wrap="square" lIns="0" tIns="0" rIns="0" bIns="0" rtlCol="0" anchor="t">
            <a:spAutoFit/>
          </a:bodyPr>
          <a:lstStyle/>
          <a:p>
            <a:pPr>
              <a:lnSpc>
                <a:spcPts val="3920"/>
              </a:lnSpc>
            </a:pPr>
            <a:r>
              <a:rPr lang="ru-RU" sz="3400" b="1" dirty="0" err="1">
                <a:solidFill>
                  <a:srgbClr val="1C4F59"/>
                </a:solidFill>
              </a:rPr>
              <a:t>Балаға</a:t>
            </a:r>
            <a:r>
              <a:rPr lang="ru-RU" sz="3400" b="1" dirty="0">
                <a:solidFill>
                  <a:srgbClr val="1C4F59"/>
                </a:solidFill>
              </a:rPr>
              <a:t> және </a:t>
            </a:r>
            <a:r>
              <a:rPr lang="ru-RU" sz="3400" b="1" dirty="0" err="1">
                <a:solidFill>
                  <a:srgbClr val="1C4F59"/>
                </a:solidFill>
              </a:rPr>
              <a:t>оның</a:t>
            </a:r>
            <a:r>
              <a:rPr lang="ru-RU" sz="3400" b="1" dirty="0">
                <a:solidFill>
                  <a:srgbClr val="1C4F59"/>
                </a:solidFill>
              </a:rPr>
              <a:t> </a:t>
            </a:r>
            <a:r>
              <a:rPr lang="ru-RU" sz="3400" b="1" dirty="0" err="1">
                <a:solidFill>
                  <a:srgbClr val="1C4F59"/>
                </a:solidFill>
              </a:rPr>
              <a:t>істеріне</a:t>
            </a:r>
            <a:r>
              <a:rPr lang="ru-RU" sz="3400" b="1" dirty="0">
                <a:solidFill>
                  <a:srgbClr val="1C4F59"/>
                </a:solidFill>
              </a:rPr>
              <a:t> </a:t>
            </a:r>
            <a:r>
              <a:rPr lang="ru-RU" sz="3400" b="1" dirty="0" err="1">
                <a:solidFill>
                  <a:srgbClr val="1C4F59"/>
                </a:solidFill>
              </a:rPr>
              <a:t>шынайы</a:t>
            </a:r>
            <a:r>
              <a:rPr lang="ru-RU" sz="3400" b="1" dirty="0">
                <a:solidFill>
                  <a:srgbClr val="1C4F59"/>
                </a:solidFill>
              </a:rPr>
              <a:t> </a:t>
            </a:r>
            <a:r>
              <a:rPr lang="ru-RU" sz="3400" b="1" dirty="0" err="1">
                <a:solidFill>
                  <a:srgbClr val="1C4F59"/>
                </a:solidFill>
              </a:rPr>
              <a:t>қызығушылық</a:t>
            </a:r>
            <a:r>
              <a:rPr lang="ru-RU" sz="3400" b="1" dirty="0">
                <a:solidFill>
                  <a:srgbClr val="1C4F59"/>
                </a:solidFill>
              </a:rPr>
              <a:t> </a:t>
            </a:r>
            <a:r>
              <a:rPr lang="ru-RU" sz="3400" b="1" dirty="0" err="1">
                <a:solidFill>
                  <a:srgbClr val="1C4F59"/>
                </a:solidFill>
              </a:rPr>
              <a:t>танытыңыз</a:t>
            </a:r>
            <a:r>
              <a:rPr lang="ru-RU" sz="3400" b="1" dirty="0">
                <a:solidFill>
                  <a:srgbClr val="1C4F59"/>
                </a:solidFill>
              </a:rPr>
              <a:t>.</a:t>
            </a:r>
            <a:endParaRPr lang="en-US" sz="34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id="{B89DEC17-65BA-47BC-8EA5-0ED26779B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79963" y="7571389"/>
            <a:ext cx="7687156" cy="2428540"/>
            <a:chOff x="64923" y="305902"/>
            <a:chExt cx="3807874" cy="2215550"/>
          </a:xfrm>
        </p:grpSpPr>
        <p:sp>
          <p:nvSpPr>
            <p:cNvPr id="26" name="Freeform 7"/>
            <p:cNvSpPr/>
            <p:nvPr/>
          </p:nvSpPr>
          <p:spPr>
            <a:xfrm>
              <a:off x="64923" y="305902"/>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Дербестік</a:t>
              </a:r>
              <a:r>
                <a:rPr lang="ru-RU" sz="3200" b="1" dirty="0">
                  <a:solidFill>
                    <a:srgbClr val="C00000"/>
                  </a:solidFill>
                </a:rPr>
                <a:t> </a:t>
              </a:r>
              <a:r>
                <a:rPr lang="ru-RU" sz="3200" b="1" dirty="0" err="1">
                  <a:solidFill>
                    <a:srgbClr val="C00000"/>
                  </a:solidFill>
                </a:rPr>
                <a:t>танытуға</a:t>
              </a:r>
              <a:r>
                <a:rPr lang="ru-RU" sz="2800" b="1" dirty="0">
                  <a:solidFill>
                    <a:srgbClr val="1C4F59"/>
                  </a:solidFill>
                </a:rPr>
                <a:t>, </a:t>
              </a:r>
              <a:r>
                <a:rPr lang="ru-RU" sz="2800" b="1" dirty="0" err="1">
                  <a:solidFill>
                    <a:srgbClr val="1C4F59"/>
                  </a:solidFill>
                </a:rPr>
                <a:t>шешім</a:t>
              </a:r>
              <a:r>
                <a:rPr lang="ru-RU" sz="2800" b="1" dirty="0">
                  <a:solidFill>
                    <a:srgbClr val="1C4F59"/>
                  </a:solidFill>
                </a:rPr>
                <a:t> </a:t>
              </a:r>
              <a:r>
                <a:rPr lang="ru-RU" sz="2800" b="1" dirty="0" err="1">
                  <a:solidFill>
                    <a:srgbClr val="1C4F59"/>
                  </a:solidFill>
                </a:rPr>
                <a:t>қабылдауға</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3200" b="1" dirty="0" err="1">
                  <a:solidFill>
                    <a:srgbClr val="C00000"/>
                  </a:solidFill>
                </a:rPr>
                <a:t>өз</a:t>
              </a:r>
              <a:r>
                <a:rPr lang="ru-RU" sz="3200" b="1" dirty="0">
                  <a:solidFill>
                    <a:srgbClr val="C00000"/>
                  </a:solidFill>
                </a:rPr>
                <a:t> </a:t>
              </a:r>
              <a:r>
                <a:rPr lang="ru-RU" sz="3200" b="1" dirty="0" err="1">
                  <a:solidFill>
                    <a:srgbClr val="C00000"/>
                  </a:solidFill>
                </a:rPr>
                <a:t>қателіктерінен</a:t>
              </a:r>
              <a:r>
                <a:rPr lang="ru-RU" sz="3200" b="1" dirty="0">
                  <a:solidFill>
                    <a:srgbClr val="C00000"/>
                  </a:solidFill>
                </a:rPr>
                <a:t> </a:t>
              </a:r>
              <a:r>
                <a:rPr lang="ru-RU" sz="3200" b="1" dirty="0" err="1">
                  <a:solidFill>
                    <a:srgbClr val="C00000"/>
                  </a:solidFill>
                </a:rPr>
                <a:t>сабақ</a:t>
              </a:r>
              <a:r>
                <a:rPr lang="ru-RU" sz="3200" b="1" dirty="0">
                  <a:solidFill>
                    <a:srgbClr val="C00000"/>
                  </a:solidFill>
                </a:rPr>
                <a:t> </a:t>
              </a:r>
              <a:r>
                <a:rPr lang="ru-RU" sz="3200" b="1" dirty="0" err="1">
                  <a:solidFill>
                    <a:srgbClr val="C00000"/>
                  </a:solidFill>
                </a:rPr>
                <a:t>алуға</a:t>
              </a:r>
              <a:r>
                <a:rPr lang="ru-RU" sz="3200" b="1" dirty="0">
                  <a:solidFill>
                    <a:srgbClr val="C00000"/>
                  </a:solidFill>
                </a:rPr>
                <a:t> </a:t>
              </a:r>
              <a:r>
                <a:rPr lang="ru-RU" sz="2800" b="1" dirty="0" err="1">
                  <a:solidFill>
                    <a:srgbClr val="1C4F59"/>
                  </a:solidFill>
                </a:rPr>
                <a:t>көмектесіңіз</a:t>
              </a:r>
              <a:r>
                <a:rPr lang="ru-RU" sz="2800" b="1" dirty="0">
                  <a:solidFill>
                    <a:srgbClr val="1C4F59"/>
                  </a:solidFill>
                </a:rPr>
                <a:t>. </a:t>
              </a:r>
              <a:r>
                <a:rPr lang="ru-RU" sz="2800" b="1" dirty="0" err="1">
                  <a:solidFill>
                    <a:srgbClr val="1C4F59"/>
                  </a:solidFill>
                </a:rPr>
                <a:t>Келесі</a:t>
              </a:r>
              <a:r>
                <a:rPr lang="ru-RU" sz="2800" b="1" dirty="0">
                  <a:solidFill>
                    <a:srgbClr val="1C4F59"/>
                  </a:solidFill>
                </a:rPr>
                <a:t> </a:t>
              </a:r>
              <a:r>
                <a:rPr lang="ru-RU" sz="2800" b="1" dirty="0" err="1">
                  <a:solidFill>
                    <a:srgbClr val="1C4F59"/>
                  </a:solidFill>
                </a:rPr>
                <a:t>жолы</a:t>
              </a:r>
              <a:r>
                <a:rPr lang="ru-RU" sz="2800" b="1" dirty="0">
                  <a:solidFill>
                    <a:srgbClr val="1C4F59"/>
                  </a:solidFill>
                </a:rPr>
                <a:t> </a:t>
              </a:r>
              <a:r>
                <a:rPr lang="ru-RU" sz="2800" b="1" dirty="0" err="1">
                  <a:solidFill>
                    <a:srgbClr val="1C4F59"/>
                  </a:solidFill>
                </a:rPr>
                <a:t>нені</a:t>
              </a:r>
              <a:r>
                <a:rPr lang="ru-RU" sz="2800" b="1" dirty="0">
                  <a:solidFill>
                    <a:srgbClr val="1C4F59"/>
                  </a:solidFill>
                </a:rPr>
                <a:t> </a:t>
              </a:r>
              <a:r>
                <a:rPr lang="ru-RU" sz="2800" b="1" dirty="0" err="1">
                  <a:solidFill>
                    <a:srgbClr val="1C4F59"/>
                  </a:solidFill>
                </a:rPr>
                <a:t>басқаша</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болатынын</a:t>
              </a:r>
              <a:r>
                <a:rPr lang="ru-RU" sz="2800" b="1" dirty="0">
                  <a:solidFill>
                    <a:srgbClr val="1C4F59"/>
                  </a:solidFill>
                </a:rPr>
                <a:t> және </a:t>
              </a:r>
              <a:r>
                <a:rPr lang="ru-RU" sz="2800" b="1" dirty="0" err="1">
                  <a:solidFill>
                    <a:srgbClr val="1C4F59"/>
                  </a:solidFill>
                </a:rPr>
                <a:t>мінез</a:t>
              </a:r>
              <a:r>
                <a:rPr lang="en-GB" sz="2800" b="1" dirty="0">
                  <a:solidFill>
                    <a:srgbClr val="1C4F59"/>
                  </a:solidFill>
                </a:rPr>
                <a:t>-</a:t>
              </a:r>
              <a:r>
                <a:rPr lang="kk-KZ" sz="2800" b="1" dirty="0">
                  <a:solidFill>
                    <a:srgbClr val="1C4F59"/>
                  </a:solidFill>
                </a:rPr>
                <a:t>құлқын қалай басқара алатынын талқылаңыздар</a:t>
              </a:r>
              <a:r>
                <a:rPr lang="ru-RU" sz="2800" b="1" dirty="0">
                  <a:solidFill>
                    <a:srgbClr val="1C4F59"/>
                  </a:solidFill>
                </a:rPr>
                <a:t>.</a:t>
              </a:r>
              <a:endParaRPr lang="en-US" sz="2800" b="1" dirty="0">
                <a:solidFill>
                  <a:srgbClr val="1C4F59"/>
                </a:solidFill>
              </a:endParaRPr>
            </a:p>
          </p:txBody>
        </p:sp>
      </p:grpSp>
      <p:grpSp>
        <p:nvGrpSpPr>
          <p:cNvPr id="6" name="Group 6"/>
          <p:cNvGrpSpPr/>
          <p:nvPr/>
        </p:nvGrpSpPr>
        <p:grpSpPr>
          <a:xfrm>
            <a:off x="8178690" y="5253895"/>
            <a:ext cx="9965551" cy="2251805"/>
            <a:chOff x="-394221" y="-837310"/>
            <a:chExt cx="6544390" cy="3502409"/>
          </a:xfrm>
        </p:grpSpPr>
        <p:sp>
          <p:nvSpPr>
            <p:cNvPr id="7" name="Freeform 7"/>
            <p:cNvSpPr/>
            <p:nvPr/>
          </p:nvSpPr>
          <p:spPr>
            <a:xfrm>
              <a:off x="-394221" y="-837310"/>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Мақсаттар</a:t>
              </a:r>
              <a:r>
                <a:rPr lang="ru-RU" sz="2800" b="1" dirty="0">
                  <a:solidFill>
                    <a:srgbClr val="1C4F59"/>
                  </a:solidFill>
                </a:rPr>
                <a:t> мен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белгілеуге</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 </a:t>
              </a:r>
              <a:r>
                <a:rPr lang="ru-RU" sz="3200" b="1" dirty="0" err="1">
                  <a:solidFill>
                    <a:srgbClr val="C00000"/>
                  </a:solidFill>
                </a:rPr>
                <a:t>Өзіңіз</a:t>
              </a:r>
              <a:r>
                <a:rPr lang="ru-RU" sz="3200" b="1" dirty="0">
                  <a:solidFill>
                    <a:srgbClr val="C00000"/>
                  </a:solidFill>
                </a:rPr>
                <a:t> </a:t>
              </a:r>
              <a:r>
                <a:rPr lang="ru-RU" sz="3200" b="1" dirty="0" err="1">
                  <a:solidFill>
                    <a:srgbClr val="C00000"/>
                  </a:solidFill>
                </a:rPr>
                <a:t>үлгі</a:t>
              </a:r>
              <a:r>
                <a:rPr lang="ru-RU" sz="3200" b="1" dirty="0">
                  <a:solidFill>
                    <a:srgbClr val="C00000"/>
                  </a:solidFill>
                </a:rPr>
                <a:t> </a:t>
              </a:r>
              <a:r>
                <a:rPr lang="ru-RU" sz="3200" b="1" dirty="0" err="1">
                  <a:solidFill>
                    <a:srgbClr val="C00000"/>
                  </a:solidFill>
                </a:rPr>
                <a:t>болыңыз</a:t>
              </a:r>
              <a:r>
                <a:rPr lang="ru-RU" sz="3200" b="1" dirty="0">
                  <a:solidFill>
                    <a:srgbClr val="C00000"/>
                  </a:solidFill>
                </a:rPr>
                <a:t>.</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өзін</a:t>
              </a:r>
              <a:r>
                <a:rPr lang="en-GB" sz="2800" b="1" dirty="0">
                  <a:solidFill>
                    <a:srgbClr val="1C4F59"/>
                  </a:solidFill>
                </a:rPr>
                <a:t>-</a:t>
              </a:r>
              <a:r>
                <a:rPr lang="kk-KZ" sz="2800" b="1" dirty="0">
                  <a:solidFill>
                    <a:srgbClr val="1C4F59"/>
                  </a:solidFill>
                </a:rPr>
                <a:t>өзі жақсы көру, жаңа іске кірісуге және күш сынап көруге дайын болу қандай болатынын, өзіңіз сәтсіздіктерді немесе қиындықтарды қалай жеңетініңізді көрсетіңіз</a:t>
              </a:r>
              <a:r>
                <a:rPr lang="ru-RU" sz="2800" b="1" dirty="0">
                  <a:solidFill>
                    <a:srgbClr val="1C4F59"/>
                  </a:solidFill>
                </a:rPr>
                <a:t>. </a:t>
              </a:r>
              <a:endParaRPr lang="en-US" dirty="0"/>
            </a:p>
          </p:txBody>
        </p:sp>
      </p:grpSp>
      <p:grpSp>
        <p:nvGrpSpPr>
          <p:cNvPr id="4" name="Group 4"/>
          <p:cNvGrpSpPr/>
          <p:nvPr/>
        </p:nvGrpSpPr>
        <p:grpSpPr>
          <a:xfrm>
            <a:off x="188104" y="3779469"/>
            <a:ext cx="7687157" cy="3429385"/>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Әуестіктері</a:t>
              </a:r>
              <a:r>
                <a:rPr lang="ru-RU" sz="3200" b="1" dirty="0">
                  <a:solidFill>
                    <a:srgbClr val="C00000"/>
                  </a:solidFill>
                </a:rPr>
                <a:t> мен </a:t>
              </a:r>
              <a:r>
                <a:rPr lang="ru-RU" sz="3200" b="1" dirty="0" err="1">
                  <a:solidFill>
                    <a:srgbClr val="C00000"/>
                  </a:solidFill>
                </a:rPr>
                <a:t>шұғылданатын</a:t>
              </a:r>
              <a:r>
                <a:rPr lang="ru-RU" sz="3200" b="1" dirty="0">
                  <a:solidFill>
                    <a:srgbClr val="C00000"/>
                  </a:solidFill>
                </a:rPr>
                <a:t> </a:t>
              </a:r>
              <a:r>
                <a:rPr lang="ru-RU" sz="3200" b="1" dirty="0" err="1">
                  <a:solidFill>
                    <a:srgbClr val="C00000"/>
                  </a:solidFill>
                </a:rPr>
                <a:t>істері</a:t>
              </a:r>
              <a:r>
                <a:rPr lang="ru-RU" sz="3200" b="1" dirty="0">
                  <a:solidFill>
                    <a:srgbClr val="C00000"/>
                  </a:solidFill>
                </a:rPr>
                <a:t> </a:t>
              </a:r>
              <a:r>
                <a:rPr lang="ru-RU" sz="3200" b="1" dirty="0" err="1">
                  <a:solidFill>
                    <a:srgbClr val="C00000"/>
                  </a:solidFill>
                </a:rPr>
                <a:t>туралы</a:t>
              </a:r>
              <a:r>
                <a:rPr lang="ru-RU" sz="3200" b="1" dirty="0">
                  <a:solidFill>
                    <a:srgbClr val="C00000"/>
                  </a:solidFill>
                </a:rPr>
                <a:t> </a:t>
              </a:r>
              <a:r>
                <a:rPr lang="ru-RU" sz="3200" b="1" dirty="0" err="1">
                  <a:solidFill>
                    <a:srgbClr val="C00000"/>
                  </a:solidFill>
                </a:rPr>
                <a:t>сұраңыз</a:t>
              </a:r>
              <a:r>
                <a:rPr lang="ru-RU" sz="3200" b="1" dirty="0">
                  <a:solidFill>
                    <a:srgbClr val="C00000"/>
                  </a:solidFill>
                </a:rPr>
                <a:t>. </a:t>
              </a:r>
              <a:r>
                <a:rPr lang="ru-RU" sz="2800" b="1" dirty="0" err="1">
                  <a:solidFill>
                    <a:srgbClr val="1C4F59"/>
                  </a:solidFill>
                </a:rPr>
                <a:t>Балаңызбен</a:t>
              </a:r>
              <a:r>
                <a:rPr lang="ru-RU" sz="2800" b="1" dirty="0">
                  <a:solidFill>
                    <a:srgbClr val="1C4F59"/>
                  </a:solidFill>
                </a:rPr>
                <a:t> </a:t>
              </a:r>
              <a:r>
                <a:rPr lang="ru-RU" sz="2800" b="1" dirty="0" err="1">
                  <a:solidFill>
                    <a:srgbClr val="1C4F59"/>
                  </a:solidFill>
                </a:rPr>
                <a:t>ойнап</a:t>
              </a:r>
              <a:r>
                <a:rPr lang="ru-RU" sz="2800" b="1" dirty="0">
                  <a:solidFill>
                    <a:srgbClr val="1C4F59"/>
                  </a:solidFill>
                </a:rPr>
                <a:t> және оны </a:t>
              </a:r>
              <a:r>
                <a:rPr lang="ru-RU" sz="2800" b="1" dirty="0" err="1">
                  <a:solidFill>
                    <a:srgbClr val="1C4F59"/>
                  </a:solidFill>
                </a:rPr>
                <a:t>тыңдай</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бар </a:t>
              </a:r>
              <a:r>
                <a:rPr lang="ru-RU" sz="2800" b="1" dirty="0" err="1">
                  <a:solidFill>
                    <a:srgbClr val="1C4F59"/>
                  </a:solidFill>
                </a:rPr>
                <a:t>назарыңызды</a:t>
              </a:r>
              <a:r>
                <a:rPr lang="ru-RU" sz="2800" b="1" dirty="0">
                  <a:solidFill>
                    <a:srgbClr val="1C4F59"/>
                  </a:solidFill>
                </a:rPr>
                <a:t> тек </a:t>
              </a:r>
              <a:r>
                <a:rPr lang="ru-RU" sz="2800" b="1" dirty="0" err="1">
                  <a:solidFill>
                    <a:srgbClr val="1C4F59"/>
                  </a:solidFill>
                </a:rPr>
                <a:t>соған</a:t>
              </a:r>
              <a:r>
                <a:rPr lang="ru-RU" sz="2800" b="1" dirty="0">
                  <a:solidFill>
                    <a:srgbClr val="1C4F59"/>
                  </a:solidFill>
                </a:rPr>
                <a:t> </a:t>
              </a:r>
              <a:r>
                <a:rPr lang="ru-RU" sz="2800" b="1" dirty="0" err="1">
                  <a:solidFill>
                    <a:srgbClr val="1C4F59"/>
                  </a:solidFill>
                </a:rPr>
                <a:t>аударыңыз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істеріне</a:t>
              </a:r>
              <a:r>
                <a:rPr lang="ru-RU" sz="2800" b="1" dirty="0">
                  <a:solidFill>
                    <a:srgbClr val="1C4F59"/>
                  </a:solidFill>
                </a:rPr>
                <a:t>, </a:t>
              </a:r>
              <a:r>
                <a:rPr lang="ru-RU" sz="2800" b="1" dirty="0" err="1">
                  <a:solidFill>
                    <a:srgbClr val="1C4F59"/>
                  </a:solidFill>
                </a:rPr>
                <a:t>жобаларына</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мәселелеріне</a:t>
              </a:r>
              <a:r>
                <a:rPr lang="ru-RU" sz="2800" b="1" dirty="0">
                  <a:solidFill>
                    <a:srgbClr val="1C4F59"/>
                  </a:solidFill>
                </a:rPr>
                <a:t> </a:t>
              </a:r>
              <a:r>
                <a:rPr lang="ru-RU" sz="2800" b="1" dirty="0" err="1">
                  <a:solidFill>
                    <a:srgbClr val="1C4F59"/>
                  </a:solidFill>
                </a:rPr>
                <a:t>қызығушылық</a:t>
              </a:r>
              <a:r>
                <a:rPr lang="ru-RU" sz="2800" b="1" dirty="0">
                  <a:solidFill>
                    <a:srgbClr val="1C4F59"/>
                  </a:solidFill>
                </a:rPr>
                <a:t> </a:t>
              </a:r>
              <a:r>
                <a:rPr lang="ru-RU" sz="2800" b="1" dirty="0" err="1">
                  <a:solidFill>
                    <a:srgbClr val="1C4F59"/>
                  </a:solidFill>
                </a:rPr>
                <a:t>танытыңыз</a:t>
              </a:r>
              <a:r>
                <a:rPr lang="ru-RU" sz="2800" b="1" dirty="0">
                  <a:solidFill>
                    <a:srgbClr val="1C4F59"/>
                  </a:solidFill>
                </a:rPr>
                <a:t>. </a:t>
              </a:r>
              <a:r>
                <a:rPr lang="ru-RU" sz="2800" b="1" dirty="0" err="1">
                  <a:solidFill>
                    <a:srgbClr val="1C4F59"/>
                  </a:solidFill>
                </a:rPr>
                <a:t>Ойынға</a:t>
              </a:r>
              <a:r>
                <a:rPr lang="ru-RU" sz="2800" b="1" dirty="0">
                  <a:solidFill>
                    <a:srgbClr val="1C4F59"/>
                  </a:solidFill>
                </a:rPr>
                <a:t> </a:t>
              </a:r>
              <a:r>
                <a:rPr lang="ru-RU" sz="2800" b="1" dirty="0" err="1">
                  <a:solidFill>
                    <a:srgbClr val="1C4F59"/>
                  </a:solidFill>
                </a:rPr>
                <a:t>жетекшілік</a:t>
              </a:r>
              <a:r>
                <a:rPr lang="ru-RU" sz="2800" b="1" dirty="0">
                  <a:solidFill>
                    <a:srgbClr val="1C4F59"/>
                  </a:solidFill>
                </a:rPr>
                <a:t> </a:t>
              </a:r>
              <a:r>
                <a:rPr lang="ru-RU" sz="2800" b="1" dirty="0" err="1">
                  <a:solidFill>
                    <a:srgbClr val="1C4F59"/>
                  </a:solidFill>
                </a:rPr>
                <a:t>етуге</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және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қалағанын</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a:p>
              <a:endParaRPr lang="en-US" dirty="0"/>
            </a:p>
          </p:txBody>
        </p:sp>
      </p:grpSp>
      <p:grpSp>
        <p:nvGrpSpPr>
          <p:cNvPr id="27" name="Group 6"/>
          <p:cNvGrpSpPr/>
          <p:nvPr/>
        </p:nvGrpSpPr>
        <p:grpSpPr>
          <a:xfrm>
            <a:off x="8145243" y="2185057"/>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Жақсы</a:t>
              </a:r>
              <a:r>
                <a:rPr lang="ru-RU" sz="2800" b="1" dirty="0">
                  <a:solidFill>
                    <a:srgbClr val="1C4F59"/>
                  </a:solidFill>
                </a:rPr>
                <a:t> </a:t>
              </a:r>
              <a:r>
                <a:rPr lang="ru-RU" sz="2800" b="1" dirty="0" err="1">
                  <a:solidFill>
                    <a:srgbClr val="1C4F59"/>
                  </a:solidFill>
                </a:rPr>
                <a:t>іс</a:t>
              </a:r>
              <a:r>
                <a:rPr lang="ru-RU" sz="2800" b="1" dirty="0">
                  <a:solidFill>
                    <a:srgbClr val="1C4F59"/>
                  </a:solidFill>
                </a:rPr>
                <a:t> </a:t>
              </a:r>
              <a:r>
                <a:rPr lang="ru-RU" sz="2800" b="1" dirty="0" err="1">
                  <a:solidFill>
                    <a:srgbClr val="1C4F59"/>
                  </a:solidFill>
                </a:rPr>
                <a:t>тындырса</a:t>
              </a:r>
              <a:r>
                <a:rPr lang="ru-RU" sz="2800" b="1" dirty="0">
                  <a:solidFill>
                    <a:srgbClr val="1C4F59"/>
                  </a:solidFill>
                </a:rPr>
                <a:t>, </a:t>
              </a:r>
              <a:r>
                <a:rPr lang="ru-RU" sz="3200" b="1" dirty="0" err="1">
                  <a:solidFill>
                    <a:srgbClr val="C00000"/>
                  </a:solidFill>
                </a:rPr>
                <a:t>мақтаңыз</a:t>
              </a:r>
              <a:r>
                <a:rPr lang="ru-RU" sz="2800" b="1" dirty="0">
                  <a:solidFill>
                    <a:srgbClr val="1C4F59"/>
                  </a:solidFill>
                </a:rPr>
                <a:t>. </a:t>
              </a:r>
              <a:r>
                <a:rPr lang="ru-RU" sz="2800" b="1" dirty="0" err="1">
                  <a:solidFill>
                    <a:srgbClr val="1C4F59"/>
                  </a:solidFill>
                </a:rPr>
                <a:t>Жұмсаған</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 әрі сол</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жігерінің нәтижесі сәтті шыққанда бас иіп, мойындаңыз</a:t>
              </a:r>
              <a:r>
                <a:rPr lang="ru-RU" sz="2800" b="1" dirty="0">
                  <a:solidFill>
                    <a:srgbClr val="1C4F59"/>
                  </a:solidFill>
                </a:rPr>
                <a:t>. </a:t>
              </a:r>
              <a:r>
                <a:rPr lang="ru-RU" sz="2800" b="1" dirty="0" err="1">
                  <a:solidFill>
                    <a:srgbClr val="1C4F59"/>
                  </a:solidFill>
                </a:rPr>
                <a:t>Үй</a:t>
              </a:r>
              <a:r>
                <a:rPr lang="ru-RU" sz="2800" b="1" dirty="0">
                  <a:solidFill>
                    <a:srgbClr val="1C4F59"/>
                  </a:solidFill>
                </a:rPr>
                <a:t> </a:t>
              </a:r>
              <a:r>
                <a:rPr lang="ru-RU" sz="2800" b="1" dirty="0" err="1">
                  <a:solidFill>
                    <a:srgbClr val="1C4F59"/>
                  </a:solidFill>
                </a:rPr>
                <a:t>шаруасына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үлесін</a:t>
              </a:r>
              <a:r>
                <a:rPr lang="ru-RU" sz="2800" b="1" dirty="0">
                  <a:solidFill>
                    <a:srgbClr val="1C4F59"/>
                  </a:solidFill>
                </a:rPr>
                <a:t> </a:t>
              </a:r>
              <a:r>
                <a:rPr lang="ru-RU" sz="2800" b="1" dirty="0" err="1">
                  <a:solidFill>
                    <a:srgbClr val="1C4F59"/>
                  </a:solidFill>
                </a:rPr>
                <a:t>қосуы</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жүктеңіз</a:t>
              </a:r>
              <a:r>
                <a:rPr lang="ru-RU" sz="2800" b="1" dirty="0">
                  <a:solidFill>
                    <a:srgbClr val="1C4F59"/>
                  </a:solidFill>
                </a:rPr>
                <a:t> және </a:t>
              </a:r>
              <a:r>
                <a:rPr lang="ru-RU" sz="2800" b="1" dirty="0" err="1">
                  <a:solidFill>
                    <a:srgbClr val="1C4F59"/>
                  </a:solidFill>
                </a:rPr>
                <a:t>мүмкіндіктер</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ӨЗДЕРІНІҢ МАҢЫЗДЫ және БАҒАЛЫ </a:t>
            </a:r>
            <a:r>
              <a:rPr lang="ru-RU" sz="4400" b="1" dirty="0" err="1">
                <a:solidFill>
                  <a:srgbClr val="189F87"/>
                </a:solidFill>
              </a:rPr>
              <a:t>екенін</a:t>
            </a:r>
            <a:r>
              <a:rPr lang="ru-RU" sz="4400" b="1" dirty="0">
                <a:solidFill>
                  <a:srgbClr val="189F87"/>
                </a:solidFill>
              </a:rPr>
              <a:t> </a:t>
            </a:r>
            <a:r>
              <a:rPr lang="ru-RU" sz="4400" b="1" dirty="0" err="1">
                <a:solidFill>
                  <a:srgbClr val="189F87"/>
                </a:solidFill>
              </a:rPr>
              <a:t>сезінуі</a:t>
            </a:r>
            <a:r>
              <a:rPr lang="ru-RU" sz="4400" b="1" dirty="0">
                <a:solidFill>
                  <a:srgbClr val="189F87"/>
                </a:solidFill>
              </a:rPr>
              <a:t> және </a:t>
            </a:r>
            <a:r>
              <a:rPr lang="ru-RU" sz="4400" b="1" dirty="0" err="1">
                <a:solidFill>
                  <a:srgbClr val="189F87"/>
                </a:solidFill>
              </a:rPr>
              <a:t>білуі</a:t>
            </a:r>
            <a:r>
              <a:rPr lang="ru-RU" sz="4400" b="1" dirty="0">
                <a:solidFill>
                  <a:srgbClr val="189F87"/>
                </a:solidFill>
              </a:rPr>
              <a:t> </a:t>
            </a:r>
            <a:r>
              <a:rPr lang="ru-RU" sz="4400" b="1" dirty="0" err="1">
                <a:solidFill>
                  <a:srgbClr val="189F87"/>
                </a:solidFill>
              </a:rPr>
              <a:t>үшін</a:t>
            </a:r>
            <a:r>
              <a:rPr lang="ru-RU" sz="4400" b="1" dirty="0">
                <a:solidFill>
                  <a:srgbClr val="189F87"/>
                </a:solidFill>
              </a:rPr>
              <a:t>, ӨЗ</a:t>
            </a:r>
            <a:r>
              <a:rPr lang="en-GB" sz="4400" b="1" dirty="0">
                <a:solidFill>
                  <a:srgbClr val="189F87"/>
                </a:solidFill>
              </a:rPr>
              <a:t>-</a:t>
            </a:r>
            <a:r>
              <a:rPr lang="kk-KZ" sz="4400" b="1" dirty="0">
                <a:solidFill>
                  <a:srgbClr val="189F87"/>
                </a:solidFill>
              </a:rPr>
              <a:t>ӨЗІНЕ СЕНІМДІ болып өсуі үшін балаларға өз қадір-қасиетін бағалау сезімін дамытуға көмектесіңіз </a:t>
            </a:r>
            <a:endParaRPr lang="ru-RU" sz="4400" b="1" dirty="0">
              <a:solidFill>
                <a:srgbClr val="189F87"/>
              </a:solidFill>
            </a:endParaRPr>
          </a:p>
        </p:txBody>
      </p:sp>
      <p:pic>
        <p:nvPicPr>
          <p:cNvPr id="2" name="Picture 1">
            <a:extLst>
              <a:ext uri="{FF2B5EF4-FFF2-40B4-BE49-F238E27FC236}">
                <a16:creationId xmlns:a16="http://schemas.microsoft.com/office/drawing/2014/main"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Үйде</a:t>
              </a:r>
              <a:r>
                <a:rPr lang="ru-RU" sz="3200" b="1" dirty="0">
                  <a:solidFill>
                    <a:srgbClr val="C00000"/>
                  </a:solidFill>
                </a:rPr>
                <a:t> </a:t>
              </a:r>
              <a:r>
                <a:rPr lang="ru-RU" sz="3200" b="1" dirty="0" err="1">
                  <a:solidFill>
                    <a:srgbClr val="C00000"/>
                  </a:solidFill>
                </a:rPr>
                <a:t>қауіпсіз</a:t>
              </a:r>
              <a:r>
                <a:rPr lang="ru-RU" sz="3200" b="1" dirty="0">
                  <a:solidFill>
                    <a:srgbClr val="C00000"/>
                  </a:solidFill>
                </a:rPr>
                <a:t>, </a:t>
              </a:r>
              <a:r>
                <a:rPr lang="ru-RU" sz="3200" b="1" dirty="0" err="1">
                  <a:solidFill>
                    <a:srgbClr val="C00000"/>
                  </a:solidFill>
                </a:rPr>
                <a:t>сүйіспеншілікке</a:t>
              </a:r>
              <a:r>
                <a:rPr lang="ru-RU" sz="3200" b="1" dirty="0">
                  <a:solidFill>
                    <a:srgbClr val="C00000"/>
                  </a:solidFill>
                </a:rPr>
                <a:t> толы орта</a:t>
              </a:r>
              <a:r>
                <a:rPr lang="ru-RU" sz="2800" b="1" dirty="0">
                  <a:solidFill>
                    <a:srgbClr val="1C4F59"/>
                  </a:solidFill>
                </a:rPr>
                <a:t> </a:t>
              </a:r>
              <a:r>
                <a:rPr lang="ru-RU" sz="2800" b="1" dirty="0" err="1">
                  <a:solidFill>
                    <a:srgbClr val="1C4F59"/>
                  </a:solidFill>
                </a:rPr>
                <a:t>қалыптастырыңыз</a:t>
              </a:r>
              <a:r>
                <a:rPr lang="ru-RU" sz="2800" b="1" dirty="0">
                  <a:solidFill>
                    <a:srgbClr val="1C4F59"/>
                  </a:solidFill>
                </a:rPr>
                <a:t>, </a:t>
              </a:r>
              <a:r>
                <a:rPr lang="ru-RU" sz="2800" b="1" dirty="0" err="1">
                  <a:solidFill>
                    <a:srgbClr val="1C4F59"/>
                  </a:solidFill>
                </a:rPr>
                <a:t>сол</a:t>
              </a:r>
              <a:r>
                <a:rPr lang="ru-RU" sz="2800" b="1" dirty="0">
                  <a:solidFill>
                    <a:srgbClr val="1C4F59"/>
                  </a:solidFill>
                </a:rPr>
                <a:t> </a:t>
              </a:r>
              <a:r>
                <a:rPr lang="ru-RU" sz="2800" b="1" dirty="0" err="1">
                  <a:solidFill>
                    <a:srgbClr val="1C4F59"/>
                  </a:solidFill>
                </a:rPr>
                <a:t>ортада</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өзін</a:t>
              </a:r>
              <a:r>
                <a:rPr lang="ru-RU" sz="2800" b="1" dirty="0">
                  <a:solidFill>
                    <a:srgbClr val="1C4F59"/>
                  </a:solidFill>
                </a:rPr>
                <a:t> </a:t>
              </a:r>
              <a:r>
                <a:rPr lang="ru-RU" sz="2800" b="1" dirty="0" err="1">
                  <a:solidFill>
                    <a:srgbClr val="1C4F59"/>
                  </a:solidFill>
                </a:rPr>
                <a:t>жайлы</a:t>
              </a:r>
              <a:r>
                <a:rPr lang="ru-RU" sz="2800" b="1" dirty="0">
                  <a:solidFill>
                    <a:srgbClr val="1C4F59"/>
                  </a:solidFill>
                </a:rPr>
                <a:t>, </a:t>
              </a:r>
              <a:r>
                <a:rPr lang="ru-RU" sz="2800" b="1" dirty="0" err="1">
                  <a:solidFill>
                    <a:srgbClr val="1C4F59"/>
                  </a:solidFill>
                </a:rPr>
                <a:t>қауіпсіз</a:t>
              </a:r>
              <a:r>
                <a:rPr lang="ru-RU" sz="2800" b="1" dirty="0">
                  <a:solidFill>
                    <a:srgbClr val="1C4F59"/>
                  </a:solidFill>
                </a:rPr>
                <a:t> және </a:t>
              </a:r>
              <a:r>
                <a:rPr lang="ru-RU" sz="2800" b="1" dirty="0" err="1">
                  <a:solidFill>
                    <a:srgbClr val="1C4F59"/>
                  </a:solidFill>
                </a:rPr>
                <a:t>бақытты</a:t>
              </a:r>
              <a:r>
                <a:rPr lang="ru-RU" sz="2800" b="1" dirty="0">
                  <a:solidFill>
                    <a:srgbClr val="1C4F59"/>
                  </a:solidFill>
                </a:rPr>
                <a:t> </a:t>
              </a:r>
              <a:r>
                <a:rPr lang="ru-RU" sz="2800" b="1" dirty="0" err="1">
                  <a:solidFill>
                    <a:srgbClr val="1C4F59"/>
                  </a:solidFill>
                </a:rPr>
                <a:t>сезіне</a:t>
              </a:r>
              <a:r>
                <a:rPr lang="ru-RU" sz="2800" b="1" dirty="0">
                  <a:solidFill>
                    <a:srgbClr val="1C4F59"/>
                  </a:solidFill>
                </a:rPr>
                <a:t> </a:t>
              </a:r>
              <a:r>
                <a:rPr lang="ru-RU" sz="2800" b="1" dirty="0" err="1">
                  <a:solidFill>
                    <a:srgbClr val="1C4F59"/>
                  </a:solidFill>
                </a:rPr>
                <a:t>алуы</a:t>
              </a:r>
              <a:r>
                <a:rPr lang="ru-RU" sz="2800" b="1" dirty="0">
                  <a:solidFill>
                    <a:srgbClr val="1C4F59"/>
                  </a:solidFill>
                </a:rPr>
                <a:t> </a:t>
              </a:r>
              <a:r>
                <a:rPr lang="ru-RU" sz="2800" b="1" dirty="0" err="1">
                  <a:solidFill>
                    <a:srgbClr val="1C4F59"/>
                  </a:solidFill>
                </a:rPr>
                <a:t>тиіс</a:t>
              </a:r>
              <a:r>
                <a:rPr lang="ru-RU" sz="2800" b="1" dirty="0">
                  <a:solidFill>
                    <a:srgbClr val="1C4F59"/>
                  </a:solidFill>
                </a:rPr>
                <a:t>. </a:t>
              </a:r>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жұбыңызбен</a:t>
              </a:r>
              <a:r>
                <a:rPr lang="ru-RU" sz="2800" b="1" dirty="0">
                  <a:solidFill>
                    <a:srgbClr val="1C4F59"/>
                  </a:solidFill>
                </a:rPr>
                <a:t> </a:t>
              </a:r>
              <a:r>
                <a:rPr lang="ru-RU" sz="2800" b="1" dirty="0" err="1">
                  <a:solidFill>
                    <a:srgbClr val="1C4F59"/>
                  </a:solidFill>
                </a:rPr>
                <a:t>ұрсысудан</a:t>
              </a:r>
              <a:r>
                <a:rPr lang="ru-RU" sz="2800" b="1" dirty="0">
                  <a:solidFill>
                    <a:srgbClr val="1C4F59"/>
                  </a:solidFill>
                </a:rPr>
                <a:t> және </a:t>
              </a:r>
              <a:r>
                <a:rPr lang="ru-RU" sz="2800" b="1" dirty="0" err="1">
                  <a:solidFill>
                    <a:srgbClr val="1C4F59"/>
                  </a:solidFill>
                </a:rPr>
                <a:t>дауласудан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p:txBody>
        </p:sp>
      </p:grpSp>
      <p:grpSp>
        <p:nvGrpSpPr>
          <p:cNvPr id="38" name="Group 4">
            <a:extLst>
              <a:ext uri="{FF2B5EF4-FFF2-40B4-BE49-F238E27FC236}">
                <a16:creationId xmlns:a16="http://schemas.microsoft.com/office/drawing/2014/main" id="{5CB40FDE-1AC8-4EEF-A3FB-97C09C62CC16}"/>
              </a:ext>
            </a:extLst>
          </p:cNvPr>
          <p:cNvGrpSpPr/>
          <p:nvPr/>
        </p:nvGrpSpPr>
        <p:grpSpPr>
          <a:xfrm>
            <a:off x="188106" y="2126146"/>
            <a:ext cx="7687155" cy="1544404"/>
            <a:chOff x="-107688" y="-68887"/>
            <a:chExt cx="3618677" cy="662504"/>
          </a:xfrm>
        </p:grpSpPr>
        <p:sp>
          <p:nvSpPr>
            <p:cNvPr id="39" name="Freeform 5">
              <a:extLst>
                <a:ext uri="{FF2B5EF4-FFF2-40B4-BE49-F238E27FC236}">
                  <a16:creationId xmlns:a16="http://schemas.microsoft.com/office/drawing/2014/main" id="{64DAA300-0432-4D26-BE39-B572FE7B2381}"/>
                </a:ext>
              </a:extLst>
            </p:cNvPr>
            <p:cNvSpPr/>
            <p:nvPr/>
          </p:nvSpPr>
          <p:spPr>
            <a:xfrm>
              <a:off x="-107688" y="-68887"/>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Мейлінше</a:t>
              </a:r>
              <a:r>
                <a:rPr lang="ru-RU" sz="2800" b="1" dirty="0">
                  <a:solidFill>
                    <a:srgbClr val="1C4F59"/>
                  </a:solidFill>
                </a:rPr>
                <a:t> </a:t>
              </a:r>
              <a:r>
                <a:rPr lang="ru-RU" sz="2800" b="1" dirty="0" err="1">
                  <a:solidFill>
                    <a:srgbClr val="1C4F59"/>
                  </a:solidFill>
                </a:rPr>
                <a:t>жиі</a:t>
              </a:r>
              <a:r>
                <a:rPr lang="ru-RU" sz="2800" b="1" dirty="0">
                  <a:solidFill>
                    <a:srgbClr val="1C4F59"/>
                  </a:solidFill>
                </a:rPr>
                <a:t> және </a:t>
              </a:r>
              <a:r>
                <a:rPr lang="ru-RU" sz="2800" b="1" dirty="0" err="1">
                  <a:solidFill>
                    <a:srgbClr val="1C4F59"/>
                  </a:solidFill>
                </a:rPr>
                <a:t>көбірек</a:t>
              </a:r>
              <a:r>
                <a:rPr lang="ru-RU" sz="2800" b="1" dirty="0">
                  <a:solidFill>
                    <a:srgbClr val="1C4F59"/>
                  </a:solidFill>
                </a:rPr>
                <a:t> </a:t>
              </a:r>
              <a:r>
                <a:rPr lang="ru-RU" sz="3200" b="1" dirty="0" err="1">
                  <a:solidFill>
                    <a:srgbClr val="C00000"/>
                  </a:solidFill>
                </a:rPr>
                <a:t>махаббат</a:t>
              </a:r>
              <a:r>
                <a:rPr lang="ru-RU" sz="2800" b="1" dirty="0">
                  <a:solidFill>
                    <a:srgbClr val="1C4F59"/>
                  </a:solidFill>
                </a:rPr>
                <a:t> пен </a:t>
              </a:r>
              <a:r>
                <a:rPr lang="ru-RU" sz="3200" b="1" dirty="0" err="1">
                  <a:solidFill>
                    <a:srgbClr val="C00000"/>
                  </a:solidFill>
                </a:rPr>
                <a:t>мақұлдау</a:t>
              </a:r>
              <a:r>
                <a:rPr lang="ru-RU" sz="2800" b="1" dirty="0">
                  <a:solidFill>
                    <a:srgbClr val="1C4F59"/>
                  </a:solidFill>
                </a:rPr>
                <a:t> </a:t>
              </a:r>
              <a:r>
                <a:rPr lang="ru-RU" sz="2800" b="1" dirty="0" err="1">
                  <a:solidFill>
                    <a:srgbClr val="1C4F59"/>
                  </a:solidFill>
                </a:rPr>
                <a:t>білдіріңіз</a:t>
              </a:r>
              <a:r>
                <a:rPr lang="ru-RU" sz="2800" b="1" dirty="0">
                  <a:solidFill>
                    <a:srgbClr val="1C4F59"/>
                  </a:solidFill>
                </a:rPr>
                <a:t>. </a:t>
              </a:r>
              <a:r>
                <a:rPr lang="ru-RU" sz="2800" b="1" dirty="0" err="1">
                  <a:solidFill>
                    <a:srgbClr val="1C4F59"/>
                  </a:solidFill>
                </a:rPr>
                <a:t>Бірге</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өткізіңіз</a:t>
              </a:r>
              <a:r>
                <a:rPr lang="ru-RU" sz="2800" b="1" dirty="0">
                  <a:solidFill>
                    <a:srgbClr val="1C4F59"/>
                  </a:solidFill>
                </a:rPr>
                <a:t>, </a:t>
              </a:r>
              <a:r>
                <a:rPr lang="ru-RU" sz="2800" b="1" dirty="0" err="1">
                  <a:solidFill>
                    <a:srgbClr val="1C4F59"/>
                  </a:solidFill>
                </a:rPr>
                <a:t>жиі</a:t>
              </a:r>
              <a:r>
                <a:rPr lang="ru-RU" sz="2800" b="1" dirty="0">
                  <a:solidFill>
                    <a:srgbClr val="1C4F59"/>
                  </a:solidFill>
                </a:rPr>
                <a:t> </a:t>
              </a:r>
              <a:r>
                <a:rPr lang="ru-RU" sz="2800" b="1" dirty="0" err="1">
                  <a:solidFill>
                    <a:srgbClr val="1C4F59"/>
                  </a:solidFill>
                </a:rPr>
                <a:t>құшақтаңыз</a:t>
              </a:r>
              <a:r>
                <a:rPr lang="ru-RU" sz="2800" b="1" dirty="0">
                  <a:solidFill>
                    <a:srgbClr val="1C4F59"/>
                  </a:solidFill>
                </a:rPr>
                <a:t>, </a:t>
              </a:r>
              <a:r>
                <a:rPr lang="ru-RU" sz="2800" b="1" dirty="0" err="1">
                  <a:solidFill>
                    <a:srgbClr val="1C4F59"/>
                  </a:solidFill>
                </a:rPr>
                <a:t>аймалаңыз</a:t>
              </a:r>
              <a:r>
                <a:rPr lang="ru-RU" sz="2800" b="1" dirty="0">
                  <a:solidFill>
                    <a:srgbClr val="1C4F59"/>
                  </a:solidFill>
                </a:rPr>
                <a:t>.</a:t>
              </a:r>
              <a:endParaRPr lang="en-US" sz="1600" dirty="0"/>
            </a:p>
          </p:txBody>
        </p:sp>
      </p:grpSp>
    </p:spTree>
    <p:extLst>
      <p:ext uri="{BB962C8B-B14F-4D97-AF65-F5344CB8AC3E}">
        <p14:creationId xmlns:p14="http://schemas.microsoft.com/office/powerpoint/2010/main" val="1850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25785" y="8877300"/>
            <a:ext cx="9364508" cy="1045086"/>
            <a:chOff x="-4779595" y="1564384"/>
            <a:chExt cx="5038410" cy="575953"/>
          </a:xfrm>
        </p:grpSpPr>
        <p:sp>
          <p:nvSpPr>
            <p:cNvPr id="26" name="Freeform 7"/>
            <p:cNvSpPr/>
            <p:nvPr/>
          </p:nvSpPr>
          <p:spPr>
            <a:xfrm>
              <a:off x="-4779595" y="1564384"/>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Егер</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сізбен</a:t>
              </a:r>
              <a:r>
                <a:rPr lang="ru-RU" sz="2800" b="1" dirty="0">
                  <a:solidFill>
                    <a:srgbClr val="1C4F59"/>
                  </a:solidFill>
                </a:rPr>
                <a:t> </a:t>
              </a:r>
              <a:r>
                <a:rPr lang="ru-RU" sz="2800" b="1" dirty="0" err="1">
                  <a:solidFill>
                    <a:srgbClr val="1C4F59"/>
                  </a:solidFill>
                </a:rPr>
                <a:t>сөйлесу</a:t>
              </a:r>
              <a:r>
                <a:rPr lang="ru-RU" sz="2800" b="1" dirty="0">
                  <a:solidFill>
                    <a:srgbClr val="1C4F59"/>
                  </a:solidFill>
                </a:rPr>
                <a:t> </a:t>
              </a:r>
              <a:r>
                <a:rPr lang="ru-RU" sz="2800" b="1" dirty="0" err="1">
                  <a:solidFill>
                    <a:srgbClr val="1C4F59"/>
                  </a:solidFill>
                </a:rPr>
                <a:t>ыңғайсыз</a:t>
              </a:r>
              <a:r>
                <a:rPr lang="ru-RU" sz="2800" b="1" dirty="0">
                  <a:solidFill>
                    <a:srgbClr val="1C4F59"/>
                  </a:solidFill>
                </a:rPr>
                <a:t> </a:t>
              </a:r>
              <a:r>
                <a:rPr lang="ru-RU" sz="2800" b="1" dirty="0" err="1">
                  <a:solidFill>
                    <a:srgbClr val="1C4F59"/>
                  </a:solidFill>
                </a:rPr>
                <a:t>болса</a:t>
              </a:r>
              <a:r>
                <a:rPr lang="ru-RU" sz="2800" b="1" dirty="0">
                  <a:solidFill>
                    <a:srgbClr val="1C4F59"/>
                  </a:solidFill>
                </a:rPr>
                <a:t>, </a:t>
              </a:r>
              <a:r>
                <a:rPr lang="ru-RU" sz="2800" b="1" dirty="0" err="1">
                  <a:solidFill>
                    <a:srgbClr val="1C4F59"/>
                  </a:solidFill>
                </a:rPr>
                <a:t>онда</a:t>
              </a:r>
              <a:r>
                <a:rPr lang="ru-RU" sz="2800" b="1" dirty="0">
                  <a:solidFill>
                    <a:srgbClr val="1C4F59"/>
                  </a:solidFill>
                </a:rPr>
                <a:t> </a:t>
              </a:r>
              <a:r>
                <a:rPr lang="ru-RU" sz="2800" b="1" dirty="0" err="1">
                  <a:solidFill>
                    <a:srgbClr val="1C4F59"/>
                  </a:solidFill>
                </a:rPr>
                <a:t>сөйлесуге</a:t>
              </a:r>
              <a:r>
                <a:rPr lang="ru-RU" sz="2800" b="1" dirty="0">
                  <a:solidFill>
                    <a:srgbClr val="1C4F59"/>
                  </a:solidFill>
                </a:rPr>
                <a:t> </a:t>
              </a:r>
              <a:r>
                <a:rPr lang="ru-RU" sz="2800" b="1" dirty="0" err="1">
                  <a:solidFill>
                    <a:srgbClr val="1C4F59"/>
                  </a:solidFill>
                </a:rPr>
                <a:t>болатын</a:t>
              </a:r>
              <a:r>
                <a:rPr lang="ru-RU" sz="2800" b="1" dirty="0">
                  <a:solidFill>
                    <a:srgbClr val="1C4F59"/>
                  </a:solidFill>
                </a:rPr>
                <a:t> </a:t>
              </a:r>
              <a:r>
                <a:rPr lang="ru-RU" sz="2800" b="1" dirty="0" err="1">
                  <a:solidFill>
                    <a:srgbClr val="1C4F59"/>
                  </a:solidFill>
                </a:rPr>
                <a:t>басқа</a:t>
              </a:r>
              <a:r>
                <a:rPr lang="ru-RU" sz="2800" b="1" dirty="0">
                  <a:solidFill>
                    <a:srgbClr val="1C4F59"/>
                  </a:solidFill>
                </a:rPr>
                <a:t> </a:t>
              </a:r>
              <a:r>
                <a:rPr lang="ru-RU" sz="2800" b="1" dirty="0" err="1">
                  <a:solidFill>
                    <a:srgbClr val="1C4F59"/>
                  </a:solidFill>
                </a:rPr>
                <a:t>бір</a:t>
              </a:r>
              <a:r>
                <a:rPr lang="ru-RU" sz="2800" b="1" dirty="0">
                  <a:solidFill>
                    <a:srgbClr val="1C4F59"/>
                  </a:solidFill>
                </a:rPr>
                <a:t> </a:t>
              </a:r>
              <a:r>
                <a:rPr lang="ru-RU" sz="2800" b="1" dirty="0" err="1">
                  <a:solidFill>
                    <a:srgbClr val="1C4F59"/>
                  </a:solidFill>
                </a:rPr>
                <a:t>адамды</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Үстемшіл</a:t>
              </a:r>
              <a:r>
                <a:rPr lang="ru-RU" sz="3200" b="1" dirty="0">
                  <a:solidFill>
                    <a:srgbClr val="C00000"/>
                  </a:solidFill>
                </a:rPr>
                <a:t> </a:t>
              </a:r>
              <a:r>
                <a:rPr lang="ru-RU" sz="3200" b="1" dirty="0" err="1">
                  <a:solidFill>
                    <a:srgbClr val="C00000"/>
                  </a:solidFill>
                </a:rPr>
                <a:t>болмаңыз</a:t>
              </a:r>
              <a:r>
                <a:rPr lang="ru-RU" sz="3200" b="1" dirty="0">
                  <a:solidFill>
                    <a:srgbClr val="C00000"/>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орнатыңыз</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түсіндіруге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Жасөспірімдер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шекараны</a:t>
              </a:r>
              <a:r>
                <a:rPr lang="ru-RU" sz="2800" b="1" dirty="0">
                  <a:solidFill>
                    <a:srgbClr val="1C4F59"/>
                  </a:solidFill>
                </a:rPr>
                <a:t> </a:t>
              </a:r>
              <a:r>
                <a:rPr lang="ru-RU" sz="2800" b="1" dirty="0" err="1">
                  <a:solidFill>
                    <a:srgbClr val="1C4F59"/>
                  </a:solidFill>
                </a:rPr>
                <a:t>кеңейтіп</a:t>
              </a:r>
              <a:r>
                <a:rPr lang="ru-RU" sz="2800" b="1" dirty="0">
                  <a:solidFill>
                    <a:srgbClr val="1C4F59"/>
                  </a:solidFill>
                </a:rPr>
                <a:t> </a:t>
              </a:r>
              <a:r>
                <a:rPr lang="ru-RU" sz="2800" b="1" dirty="0" err="1">
                  <a:solidFill>
                    <a:srgbClr val="1C4F59"/>
                  </a:solidFill>
                </a:rPr>
                <a:t>отыру</a:t>
              </a:r>
              <a:r>
                <a:rPr lang="ru-RU" sz="2800" b="1" dirty="0">
                  <a:solidFill>
                    <a:srgbClr val="1C4F59"/>
                  </a:solidFill>
                </a:rPr>
                <a:t> </a:t>
              </a:r>
              <a:r>
                <a:rPr lang="ru-RU" sz="2800" b="1" dirty="0" err="1">
                  <a:solidFill>
                    <a:srgbClr val="1C4F59"/>
                  </a:solidFill>
                </a:rPr>
                <a:t>табиғи</a:t>
              </a:r>
              <a:r>
                <a:rPr lang="ru-RU" sz="2800" b="1" dirty="0">
                  <a:solidFill>
                    <a:srgbClr val="1C4F59"/>
                  </a:solidFill>
                </a:rPr>
                <a:t> </a:t>
              </a:r>
              <a:r>
                <a:rPr lang="ru-RU" sz="2800" b="1" dirty="0" err="1">
                  <a:solidFill>
                    <a:srgbClr val="1C4F59"/>
                  </a:solidFill>
                </a:rPr>
                <a:t>жайт</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егер</a:t>
              </a:r>
              <a:r>
                <a:rPr lang="ru-RU" sz="2800" b="1" dirty="0">
                  <a:solidFill>
                    <a:srgbClr val="1C4F59"/>
                  </a:solidFill>
                </a:rPr>
                <a:t> неге </a:t>
              </a:r>
              <a:r>
                <a:rPr lang="ru-RU" sz="2800" b="1" dirty="0" err="1">
                  <a:solidFill>
                    <a:srgbClr val="1C4F59"/>
                  </a:solidFill>
                </a:rPr>
                <a:t>тыйым</a:t>
              </a:r>
              <a:r>
                <a:rPr lang="ru-RU" sz="2800" b="1" dirty="0">
                  <a:solidFill>
                    <a:srgbClr val="1C4F59"/>
                  </a:solidFill>
                </a:rPr>
                <a:t> </a:t>
              </a:r>
              <a:r>
                <a:rPr lang="ru-RU" sz="2800" b="1" dirty="0" err="1">
                  <a:solidFill>
                    <a:srgbClr val="1C4F59"/>
                  </a:solidFill>
                </a:rPr>
                <a:t>салғаныңызға</a:t>
              </a:r>
              <a:r>
                <a:rPr lang="ru-RU" sz="2800" b="1" dirty="0">
                  <a:solidFill>
                    <a:srgbClr val="1C4F59"/>
                  </a:solidFill>
                </a:rPr>
                <a:t> </a:t>
              </a:r>
              <a:r>
                <a:rPr lang="ru-RU" sz="2800" b="1" dirty="0" err="1">
                  <a:solidFill>
                    <a:srgbClr val="1C4F59"/>
                  </a:solidFill>
                </a:rPr>
                <a:t>ойластырылған</a:t>
              </a:r>
              <a:r>
                <a:rPr lang="ru-RU" sz="2800" b="1" dirty="0">
                  <a:solidFill>
                    <a:srgbClr val="1C4F59"/>
                  </a:solidFill>
                </a:rPr>
                <a:t> </a:t>
              </a:r>
              <a:r>
                <a:rPr lang="ru-RU" sz="2800" b="1" dirty="0" err="1">
                  <a:solidFill>
                    <a:srgbClr val="1C4F59"/>
                  </a:solidFill>
                </a:rPr>
                <a:t>түсіндірме</a:t>
              </a:r>
              <a:r>
                <a:rPr lang="ru-RU" sz="2800" b="1" dirty="0">
                  <a:solidFill>
                    <a:srgbClr val="1C4F59"/>
                  </a:solidFill>
                </a:rPr>
                <a:t> </a:t>
              </a:r>
              <a:r>
                <a:rPr lang="ru-RU" sz="2800" b="1" dirty="0" err="1">
                  <a:solidFill>
                    <a:srgbClr val="1C4F59"/>
                  </a:solidFill>
                </a:rPr>
                <a:t>берсеңіз</a:t>
              </a:r>
              <a:r>
                <a:rPr lang="ru-RU" sz="2800" b="1" dirty="0">
                  <a:solidFill>
                    <a:srgbClr val="1C4F59"/>
                  </a:solidFill>
                </a:rPr>
                <a:t>, </a:t>
              </a:r>
              <a:r>
                <a:rPr lang="ru-RU" sz="2800" b="1" dirty="0" err="1">
                  <a:solidFill>
                    <a:srgbClr val="1C4F59"/>
                  </a:solidFill>
                </a:rPr>
                <a:t>ондай</a:t>
              </a:r>
              <a:r>
                <a:rPr lang="ru-RU" sz="2800" b="1" dirty="0">
                  <a:solidFill>
                    <a:srgbClr val="1C4F59"/>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орындырақ</a:t>
              </a:r>
              <a:r>
                <a:rPr lang="ru-RU" sz="2800" b="1" dirty="0">
                  <a:solidFill>
                    <a:srgbClr val="1C4F59"/>
                  </a:solidFill>
                </a:rPr>
                <a:t> </a:t>
              </a:r>
              <a:r>
                <a:rPr lang="ru-RU" sz="2800" b="1" dirty="0" err="1">
                  <a:solidFill>
                    <a:srgbClr val="1C4F59"/>
                  </a:solidFill>
                </a:rPr>
                <a:t>болып</a:t>
              </a:r>
              <a:r>
                <a:rPr lang="ru-RU" sz="2800" b="1" dirty="0">
                  <a:solidFill>
                    <a:srgbClr val="1C4F59"/>
                  </a:solidFill>
                </a:rPr>
                <a:t> </a:t>
              </a:r>
              <a:r>
                <a:rPr lang="ru-RU" sz="2800" b="1" dirty="0" err="1">
                  <a:solidFill>
                    <a:srgbClr val="1C4F59"/>
                  </a:solidFill>
                </a:rPr>
                <a:t>көрінеді</a:t>
              </a:r>
              <a:r>
                <a:rPr lang="ru-RU" sz="2800" b="1" dirty="0">
                  <a:solidFill>
                    <a:srgbClr val="1C4F59"/>
                  </a:solidFill>
                </a:rPr>
                <a:t>. </a:t>
              </a:r>
            </a:p>
          </p:txBody>
        </p:sp>
      </p:grpSp>
      <p:grpSp>
        <p:nvGrpSpPr>
          <p:cNvPr id="4" name="Group 4"/>
          <p:cNvGrpSpPr/>
          <p:nvPr/>
        </p:nvGrpSpPr>
        <p:grpSpPr>
          <a:xfrm>
            <a:off x="125785" y="5342383"/>
            <a:ext cx="9379749" cy="3219264"/>
            <a:chOff x="-348392" y="418608"/>
            <a:chExt cx="3877842" cy="1091277"/>
          </a:xfrm>
        </p:grpSpPr>
        <p:sp>
          <p:nvSpPr>
            <p:cNvPr id="5" name="Freeform 5"/>
            <p:cNvSpPr/>
            <p:nvPr/>
          </p:nvSpPr>
          <p:spPr>
            <a:xfrm>
              <a:off x="-348392" y="418608"/>
              <a:ext cx="3877842" cy="10912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Мақтаңыз</a:t>
              </a:r>
              <a:r>
                <a:rPr lang="ru-RU" sz="2400" b="1" dirty="0">
                  <a:solidFill>
                    <a:srgbClr val="1C4F59"/>
                  </a:solidFill>
                </a:rPr>
                <a:t>. </a:t>
              </a:r>
              <a:r>
                <a:rPr lang="ru-RU" sz="2400" b="1" dirty="0" err="1">
                  <a:solidFill>
                    <a:srgbClr val="1C4F59"/>
                  </a:solidFill>
                </a:rPr>
                <a:t>Ата</a:t>
              </a:r>
              <a:r>
                <a:rPr lang="en-GB" sz="2400" b="1" dirty="0">
                  <a:solidFill>
                    <a:srgbClr val="1C4F59"/>
                  </a:solidFill>
                </a:rPr>
                <a:t>-</a:t>
              </a:r>
              <a:r>
                <a:rPr lang="kk-KZ" sz="2400" b="1" dirty="0">
                  <a:solidFill>
                    <a:srgbClr val="1C4F59"/>
                  </a:solidFill>
                </a:rPr>
                <a:t>аналар балаларын кішірек кезінде көбірек мақтауға бейім, бірақ жасөспірімдер де өзін</a:t>
              </a:r>
              <a:r>
                <a:rPr lang="en-GB" sz="2400" b="1" dirty="0">
                  <a:solidFill>
                    <a:srgbClr val="1C4F59"/>
                  </a:solidFill>
                </a:rPr>
                <a:t>-</a:t>
              </a:r>
              <a:r>
                <a:rPr lang="kk-KZ" sz="2400" b="1" dirty="0">
                  <a:solidFill>
                    <a:srgbClr val="1C4F59"/>
                  </a:solidFill>
                </a:rPr>
                <a:t>өзі жоғары бағалауды үйренуге едәуір мұқтаж. Жасөспірімдер ата</a:t>
              </a:r>
              <a:r>
                <a:rPr lang="en-GB" sz="2400" b="1" dirty="0">
                  <a:solidFill>
                    <a:srgbClr val="1C4F59"/>
                  </a:solidFill>
                </a:rPr>
                <a:t>-</a:t>
              </a:r>
              <a:r>
                <a:rPr lang="kk-KZ" sz="2400" b="1" dirty="0">
                  <a:solidFill>
                    <a:srgbClr val="1C4F59"/>
                  </a:solidFill>
                </a:rPr>
                <a:t>аналары олар туралы не ойлайтынын уайымдау үшін өздерін тым күшті сияқты болып көрінетіндей қылық көрсетуі мүмкін, бірақ</a:t>
              </a:r>
              <a:r>
                <a:rPr lang="ru-RU" sz="2400" b="1" dirty="0">
                  <a:solidFill>
                    <a:srgbClr val="1C4F59"/>
                  </a:solidFill>
                </a:rPr>
                <a:t>, </a:t>
              </a:r>
              <a:r>
                <a:rPr lang="ru-RU" sz="2400" b="1" dirty="0" err="1">
                  <a:solidFill>
                    <a:srgbClr val="1C4F59"/>
                  </a:solidFill>
                </a:rPr>
                <a:t>шындығында</a:t>
              </a:r>
              <a:r>
                <a:rPr lang="ru-RU" sz="2400" b="1" dirty="0">
                  <a:solidFill>
                    <a:srgbClr val="1C4F59"/>
                  </a:solidFill>
                </a:rPr>
                <a:t> </a:t>
              </a:r>
              <a:r>
                <a:rPr lang="ru-RU" sz="2400" b="1" dirty="0" err="1">
                  <a:solidFill>
                    <a:srgbClr val="1C4F59"/>
                  </a:solidFill>
                </a:rPr>
                <a:t>оларға</a:t>
              </a:r>
              <a:r>
                <a:rPr lang="ru-RU" sz="2400" b="1" dirty="0">
                  <a:solidFill>
                    <a:srgbClr val="1C4F59"/>
                  </a:solidFill>
                </a:rPr>
                <a:t> </a:t>
              </a:r>
              <a:r>
                <a:rPr lang="ru-RU" sz="2400" b="1" dirty="0" err="1">
                  <a:solidFill>
                    <a:srgbClr val="1C4F59"/>
                  </a:solidFill>
                </a:rPr>
                <a:t>бәрібір</a:t>
              </a:r>
              <a:r>
                <a:rPr lang="ru-RU" sz="2400" b="1" dirty="0">
                  <a:solidFill>
                    <a:srgbClr val="1C4F59"/>
                  </a:solidFill>
                </a:rPr>
                <a:t> </a:t>
              </a:r>
              <a:r>
                <a:rPr lang="ru-RU" sz="2400" b="1" dirty="0" err="1">
                  <a:solidFill>
                    <a:srgbClr val="1C4F59"/>
                  </a:solidFill>
                </a:rPr>
                <a:t>сіздердің</a:t>
              </a:r>
              <a:r>
                <a:rPr lang="ru-RU" sz="2400" b="1" dirty="0">
                  <a:solidFill>
                    <a:srgbClr val="1C4F59"/>
                  </a:solidFill>
                </a:rPr>
                <a:t> </a:t>
              </a:r>
              <a:r>
                <a:rPr lang="ru-RU" sz="2400" b="1" dirty="0" err="1">
                  <a:solidFill>
                    <a:srgbClr val="1C4F59"/>
                  </a:solidFill>
                </a:rPr>
                <a:t>мақұлдауларыңыз</a:t>
              </a:r>
              <a:r>
                <a:rPr lang="ru-RU" sz="2400" b="1" dirty="0">
                  <a:solidFill>
                    <a:srgbClr val="1C4F59"/>
                  </a:solidFill>
                </a:rPr>
                <a:t> </a:t>
              </a:r>
              <a:r>
                <a:rPr lang="ru-RU" sz="2400" b="1" dirty="0" err="1">
                  <a:solidFill>
                    <a:srgbClr val="1C4F59"/>
                  </a:solidFill>
                </a:rPr>
                <a:t>керек</a:t>
              </a:r>
              <a:r>
                <a:rPr lang="ru-RU" sz="2400" b="1" dirty="0">
                  <a:solidFill>
                    <a:srgbClr val="1C4F59"/>
                  </a:solidFill>
                </a:rPr>
                <a:t>. </a:t>
              </a:r>
              <a:r>
                <a:rPr lang="ru-RU" sz="2400" b="1" dirty="0" err="1">
                  <a:solidFill>
                    <a:srgbClr val="1C4F59"/>
                  </a:solidFill>
                </a:rPr>
                <a:t>Жағымды</a:t>
              </a:r>
              <a:r>
                <a:rPr lang="ru-RU" sz="2400" b="1" dirty="0">
                  <a:solidFill>
                    <a:srgbClr val="1C4F59"/>
                  </a:solidFill>
                </a:rPr>
                <a:t> және </a:t>
              </a:r>
              <a:r>
                <a:rPr lang="ru-RU" sz="2400" b="1" dirty="0" err="1">
                  <a:solidFill>
                    <a:srgbClr val="1C4F59"/>
                  </a:solidFill>
                </a:rPr>
                <a:t>жігер</a:t>
              </a:r>
              <a:r>
                <a:rPr lang="ru-RU" sz="2400" b="1" dirty="0">
                  <a:solidFill>
                    <a:srgbClr val="1C4F59"/>
                  </a:solidFill>
                </a:rPr>
                <a:t> </a:t>
              </a:r>
              <a:r>
                <a:rPr lang="ru-RU" sz="2400" b="1" dirty="0" err="1">
                  <a:solidFill>
                    <a:srgbClr val="1C4F59"/>
                  </a:solidFill>
                </a:rPr>
                <a:t>бергіш</a:t>
              </a:r>
              <a:r>
                <a:rPr lang="ru-RU" sz="2400" b="1" dirty="0">
                  <a:solidFill>
                    <a:srgbClr val="1C4F59"/>
                  </a:solidFill>
                </a:rPr>
                <a:t> болу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мүмкіндіктер</a:t>
              </a:r>
              <a:r>
                <a:rPr lang="ru-RU" sz="2400" b="1" dirty="0">
                  <a:solidFill>
                    <a:srgbClr val="1C4F59"/>
                  </a:solidFill>
                </a:rPr>
                <a:t> </a:t>
              </a:r>
              <a:r>
                <a:rPr lang="ru-RU" sz="2400" b="1" dirty="0" err="1">
                  <a:solidFill>
                    <a:srgbClr val="1C4F59"/>
                  </a:solidFill>
                </a:rPr>
                <a:t>іздеу</a:t>
              </a:r>
              <a:r>
                <a:rPr lang="ru-RU" sz="2400" b="1" dirty="0">
                  <a:solidFill>
                    <a:srgbClr val="1C4F59"/>
                  </a:solidFill>
                </a:rPr>
                <a:t> </a:t>
              </a:r>
              <a:r>
                <a:rPr lang="ru-RU" sz="2400" b="1" dirty="0" err="1">
                  <a:solidFill>
                    <a:srgbClr val="1C4F59"/>
                  </a:solidFill>
                </a:rPr>
                <a:t>қарым</a:t>
              </a:r>
              <a:r>
                <a:rPr lang="en-GB" sz="2400" b="1" dirty="0">
                  <a:solidFill>
                    <a:srgbClr val="1C4F59"/>
                  </a:solidFill>
                </a:rPr>
                <a:t>-</a:t>
              </a:r>
              <a:r>
                <a:rPr lang="kk-KZ" sz="2400" b="1" dirty="0">
                  <a:solidFill>
                    <a:srgbClr val="1C4F59"/>
                  </a:solidFill>
                </a:rPr>
                <a:t>қатынасты, әсіресе, шиеленісіп кеткен кездерде, жақсарту үшін жақсы</a:t>
              </a:r>
              <a:r>
                <a:rPr lang="ru-RU" sz="2400" b="1" dirty="0">
                  <a:solidFill>
                    <a:srgbClr val="1C4F59"/>
                  </a:solidFill>
                </a:rPr>
                <a:t>.</a:t>
              </a:r>
              <a:endParaRPr lang="en-US" sz="1600"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400" b="1" dirty="0" err="1">
                  <a:solidFill>
                    <a:srgbClr val="1C4F59"/>
                  </a:solidFill>
                </a:rPr>
                <a:t>Балаға</a:t>
              </a:r>
              <a:r>
                <a:rPr lang="ru-RU" sz="2400" b="1" dirty="0">
                  <a:solidFill>
                    <a:srgbClr val="1C4F59"/>
                  </a:solidFill>
                </a:rPr>
                <a:t> </a:t>
              </a:r>
              <a:r>
                <a:rPr lang="ru-RU" sz="2400" b="1" dirty="0" err="1">
                  <a:solidFill>
                    <a:srgbClr val="1C4F59"/>
                  </a:solidFill>
                </a:rPr>
                <a:t>сұрақтар</a:t>
              </a:r>
              <a:r>
                <a:rPr lang="ru-RU" sz="2400" b="1" dirty="0">
                  <a:solidFill>
                    <a:srgbClr val="1C4F59"/>
                  </a:solidFill>
                </a:rPr>
                <a:t> </a:t>
              </a:r>
              <a:r>
                <a:rPr lang="ru-RU" sz="2400" b="1" dirty="0" err="1">
                  <a:solidFill>
                    <a:srgbClr val="1C4F59"/>
                  </a:solidFill>
                </a:rPr>
                <a:t>қоя</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 және оны </a:t>
              </a:r>
              <a:r>
                <a:rPr lang="ru-RU" sz="2400" b="1" dirty="0" err="1">
                  <a:solidFill>
                    <a:srgbClr val="1C4F59"/>
                  </a:solidFill>
                </a:rPr>
                <a:t>мұқият</a:t>
              </a:r>
              <a:r>
                <a:rPr lang="ru-RU" sz="2400" b="1" dirty="0">
                  <a:solidFill>
                    <a:srgbClr val="1C4F59"/>
                  </a:solidFill>
                </a:rPr>
                <a:t> </a:t>
              </a:r>
              <a:r>
                <a:rPr lang="ru-RU" sz="2400" b="1" dirty="0" err="1">
                  <a:solidFill>
                    <a:srgbClr val="1C4F59"/>
                  </a:solidFill>
                </a:rPr>
                <a:t>тыңдай</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a:t>
              </a:r>
              <a:r>
                <a:rPr lang="ru-RU" sz="2800" b="1" dirty="0">
                  <a:solidFill>
                    <a:srgbClr val="1C4F59"/>
                  </a:solidFill>
                </a:rPr>
                <a:t> </a:t>
              </a:r>
              <a:r>
                <a:rPr lang="ru-RU" sz="2800" b="1" dirty="0" err="1">
                  <a:solidFill>
                    <a:srgbClr val="C00000"/>
                  </a:solidFill>
                </a:rPr>
                <a:t>тілдесу</a:t>
              </a:r>
              <a:r>
                <a:rPr lang="ru-RU" sz="2800" b="1" dirty="0">
                  <a:solidFill>
                    <a:srgbClr val="C00000"/>
                  </a:solidFill>
                </a:rPr>
                <a:t> мен </a:t>
              </a:r>
              <a:r>
                <a:rPr lang="ru-RU" sz="2800" b="1" dirty="0" err="1">
                  <a:solidFill>
                    <a:srgbClr val="C00000"/>
                  </a:solidFill>
                </a:rPr>
                <a:t>әңгімені</a:t>
              </a:r>
              <a:r>
                <a:rPr lang="ru-RU" sz="2800" b="1" dirty="0">
                  <a:solidFill>
                    <a:srgbClr val="C00000"/>
                  </a:solidFill>
                </a:rPr>
                <a:t> </a:t>
              </a:r>
              <a:r>
                <a:rPr lang="ru-RU" sz="2800" b="1" dirty="0" err="1">
                  <a:solidFill>
                    <a:srgbClr val="C00000"/>
                  </a:solidFill>
                </a:rPr>
                <a:t>қолпаштап</a:t>
              </a:r>
              <a:r>
                <a:rPr lang="ru-RU" sz="2800" b="1" dirty="0">
                  <a:solidFill>
                    <a:srgbClr val="C00000"/>
                  </a:solidFill>
                </a:rPr>
                <a:t> </a:t>
              </a:r>
              <a:r>
                <a:rPr lang="ru-RU" sz="2800" b="1" dirty="0" err="1">
                  <a:solidFill>
                    <a:srgbClr val="C00000"/>
                  </a:solidFill>
                </a:rPr>
                <a:t>отырыңыз</a:t>
              </a:r>
              <a:r>
                <a:rPr lang="ru-RU" sz="2400" b="1" dirty="0">
                  <a:solidFill>
                    <a:srgbClr val="1C4F59"/>
                  </a:solidFill>
                </a:rPr>
                <a:t>. </a:t>
              </a:r>
              <a:r>
                <a:rPr lang="ru-RU" sz="2400" b="1" dirty="0" err="1">
                  <a:solidFill>
                    <a:srgbClr val="1C4F59"/>
                  </a:solidFill>
                </a:rPr>
                <a:t>Әңгімелесудің</a:t>
              </a:r>
              <a:r>
                <a:rPr lang="ru-RU" sz="2400" b="1" dirty="0">
                  <a:solidFill>
                    <a:srgbClr val="1C4F59"/>
                  </a:solidFill>
                </a:rPr>
                <a:t> </a:t>
              </a:r>
              <a:r>
                <a:rPr lang="ru-RU" sz="2400" b="1" dirty="0" err="1">
                  <a:solidFill>
                    <a:srgbClr val="1C4F59"/>
                  </a:solidFill>
                </a:rPr>
                <a:t>ұтымды</a:t>
              </a:r>
              <a:r>
                <a:rPr lang="ru-RU" sz="2400" b="1" dirty="0">
                  <a:solidFill>
                    <a:srgbClr val="1C4F59"/>
                  </a:solidFill>
                </a:rPr>
                <a:t> </a:t>
              </a:r>
              <a:r>
                <a:rPr lang="ru-RU" sz="2400" b="1" dirty="0" err="1">
                  <a:solidFill>
                    <a:srgbClr val="1C4F59"/>
                  </a:solidFill>
                </a:rPr>
                <a:t>сәті</a:t>
              </a:r>
              <a:r>
                <a:rPr lang="ru-RU" sz="2400" b="1" dirty="0">
                  <a:solidFill>
                    <a:srgbClr val="1C4F59"/>
                  </a:solidFill>
                </a:rPr>
                <a:t> </a:t>
              </a:r>
              <a:r>
                <a:rPr lang="kk-KZ" sz="2400" b="1" dirty="0">
                  <a:solidFill>
                    <a:srgbClr val="1C4F59"/>
                  </a:solidFill>
                </a:rPr>
                <a:t>күнделікті бірге түскі немесе кешкі ас ішу бола алады</a:t>
              </a:r>
              <a:r>
                <a:rPr lang="ru-RU" sz="2400" b="1" dirty="0">
                  <a:solidFill>
                    <a:srgbClr val="1C4F59"/>
                  </a:solidFill>
                </a:rPr>
                <a:t>.</a:t>
              </a:r>
              <a:endParaRPr lang="en-US" sz="2400" b="1" dirty="0">
                <a:solidFill>
                  <a:srgbClr val="1C4F59"/>
                </a:solidFill>
              </a:endParaRPr>
            </a:p>
          </p:txBody>
        </p:sp>
      </p:grpSp>
      <p:grpSp>
        <p:nvGrpSpPr>
          <p:cNvPr id="2" name="Group 2"/>
          <p:cNvGrpSpPr/>
          <p:nvPr/>
        </p:nvGrpSpPr>
        <p:grpSpPr>
          <a:xfrm>
            <a:off x="125785" y="1725352"/>
            <a:ext cx="11913814" cy="1746394"/>
            <a:chOff x="-147928" y="80962"/>
            <a:chExt cx="4467346" cy="650696"/>
          </a:xfrm>
        </p:grpSpPr>
        <p:sp>
          <p:nvSpPr>
            <p:cNvPr id="3" name="Freeform 3"/>
            <p:cNvSpPr/>
            <p:nvPr/>
          </p:nvSpPr>
          <p:spPr>
            <a:xfrm>
              <a:off x="-147928" y="80962"/>
              <a:ext cx="4467346" cy="65069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жасөспірімнің</a:t>
              </a:r>
              <a:r>
                <a:rPr lang="ru-RU" sz="2800" b="1" dirty="0">
                  <a:solidFill>
                    <a:srgbClr val="1C4F59"/>
                  </a:solidFill>
                </a:rPr>
                <a:t> </a:t>
              </a:r>
              <a:r>
                <a:rPr lang="ru-RU" sz="2800" b="1" dirty="0" err="1">
                  <a:solidFill>
                    <a:srgbClr val="1C4F59"/>
                  </a:solidFill>
                </a:rPr>
                <a:t>мұңаюы</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ашуланы</a:t>
              </a:r>
              <a:r>
                <a:rPr lang="ru-RU" sz="2800" b="1" dirty="0">
                  <a:solidFill>
                    <a:srgbClr val="1C4F59"/>
                  </a:solidFill>
                </a:rPr>
                <a:t> </a:t>
              </a:r>
              <a:r>
                <a:rPr lang="en-GB" sz="2800" b="1" dirty="0">
                  <a:solidFill>
                    <a:srgbClr val="1C4F59"/>
                  </a:solidFill>
                </a:rPr>
                <a:t>-</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жайт</a:t>
              </a:r>
              <a:r>
                <a:rPr lang="ru-RU" sz="2800" b="1" dirty="0">
                  <a:solidFill>
                    <a:srgbClr val="1C4F59"/>
                  </a:solidFill>
                </a:rPr>
                <a:t>. Баланы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сезімдерімен</a:t>
              </a:r>
              <a:r>
                <a:rPr lang="ru-RU" sz="2800" b="1" dirty="0">
                  <a:solidFill>
                    <a:srgbClr val="1C4F59"/>
                  </a:solidFill>
                </a:rPr>
                <a:t> </a:t>
              </a:r>
              <a:r>
                <a:rPr lang="ru-RU" sz="2800" b="1" dirty="0" err="1">
                  <a:solidFill>
                    <a:srgbClr val="1C4F59"/>
                  </a:solidFill>
                </a:rPr>
                <a:t>бөлісуге</a:t>
              </a:r>
              <a:r>
                <a:rPr lang="ru-RU" sz="2800" b="1" dirty="0">
                  <a:solidFill>
                    <a:srgbClr val="1C4F59"/>
                  </a:solidFill>
                </a:rPr>
                <a:t> </a:t>
              </a:r>
              <a:r>
                <a:rPr lang="ru-RU" sz="2800" b="1" dirty="0" err="1">
                  <a:solidFill>
                    <a:srgbClr val="1C4F59"/>
                  </a:solidFill>
                </a:rPr>
                <a:t>ынталандырыңыз</a:t>
              </a:r>
              <a:r>
                <a:rPr lang="ru-RU" sz="2800" b="1" dirty="0">
                  <a:solidFill>
                    <a:srgbClr val="1C4F59"/>
                  </a:solidFill>
                </a:rPr>
                <a:t>. </a:t>
              </a:r>
              <a:r>
                <a:rPr lang="ru-RU" sz="3200" b="1" dirty="0" err="1">
                  <a:solidFill>
                    <a:srgbClr val="C00000"/>
                  </a:solidFill>
                </a:rPr>
                <a:t>Баланың</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жасөспірімнің</a:t>
              </a:r>
              <a:r>
                <a:rPr lang="ru-RU" sz="3200" b="1" dirty="0">
                  <a:solidFill>
                    <a:srgbClr val="C00000"/>
                  </a:solidFill>
                </a:rPr>
                <a:t> </a:t>
              </a:r>
              <a:r>
                <a:rPr lang="ru-RU" sz="3200" b="1" dirty="0" err="1">
                  <a:solidFill>
                    <a:srgbClr val="C00000"/>
                  </a:solidFill>
                </a:rPr>
                <a:t>сезімдерін</a:t>
              </a:r>
              <a:r>
                <a:rPr lang="ru-RU" sz="3200" b="1" dirty="0">
                  <a:solidFill>
                    <a:srgbClr val="C00000"/>
                  </a:solidFill>
                </a:rPr>
                <a:t> </a:t>
              </a:r>
              <a:r>
                <a:rPr lang="ru-RU" sz="3200" b="1" dirty="0" err="1">
                  <a:solidFill>
                    <a:srgbClr val="C00000"/>
                  </a:solidFill>
                </a:rPr>
                <a:t>теріске</a:t>
              </a:r>
              <a:r>
                <a:rPr lang="ru-RU" sz="3200" b="1" dirty="0">
                  <a:solidFill>
                    <a:srgbClr val="C00000"/>
                  </a:solidFill>
                </a:rPr>
                <a:t> </a:t>
              </a:r>
              <a:r>
                <a:rPr lang="ru-RU" sz="3200" b="1" dirty="0" err="1">
                  <a:solidFill>
                    <a:srgbClr val="C00000"/>
                  </a:solidFill>
                </a:rPr>
                <a:t>шығармаңыз</a:t>
              </a:r>
              <a:r>
                <a:rPr lang="ru-RU" sz="2800" b="1" dirty="0">
                  <a:solidFill>
                    <a:srgbClr val="1C4F59"/>
                  </a:solidFill>
                </a:rPr>
                <a:t>. </a:t>
              </a:r>
              <a:r>
                <a:rPr lang="ru-RU" sz="2800" b="1" dirty="0" err="1">
                  <a:solidFill>
                    <a:srgbClr val="1C4F59"/>
                  </a:solidFill>
                </a:rPr>
                <a:t>Кез</a:t>
              </a:r>
              <a:r>
                <a:rPr lang="en-GB" sz="2800" b="1" dirty="0">
                  <a:solidFill>
                    <a:srgbClr val="1C4F59"/>
                  </a:solidFill>
                </a:rPr>
                <a:t>-</a:t>
              </a:r>
              <a:r>
                <a:rPr lang="kk-KZ" sz="2800" b="1" dirty="0">
                  <a:solidFill>
                    <a:srgbClr val="1C4F59"/>
                  </a:solidFill>
                </a:rPr>
                <a:t>келген сезім </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құбылыс</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ru-RU" sz="5400" b="1" dirty="0">
                <a:solidFill>
                  <a:srgbClr val="189F87"/>
                </a:solidFill>
              </a:rPr>
              <a:t>БАЛАЛАРҒА ҚҰЛАҚ САЛЫҢЫЗ ЖӘНЕ СЕЗІМДЕРІН ҚҰРМЕТТЕҢІЗ</a:t>
            </a:r>
          </a:p>
        </p:txBody>
      </p:sp>
      <p:pic>
        <p:nvPicPr>
          <p:cNvPr id="16" name="Picture 15">
            <a:extLst>
              <a:ext uri="{FF2B5EF4-FFF2-40B4-BE49-F238E27FC236}">
                <a16:creationId xmlns:a16="http://schemas.microsoft.com/office/drawing/2014/main"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id="{5903A89C-16AF-4527-A51B-096BA2AAE500}"/>
              </a:ext>
            </a:extLst>
          </p:cNvPr>
          <p:cNvSpPr/>
          <p:nvPr/>
        </p:nvSpPr>
        <p:spPr>
          <a:xfrm>
            <a:off x="9753600" y="6386568"/>
            <a:ext cx="8534399" cy="3535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Өз</a:t>
            </a:r>
            <a:r>
              <a:rPr lang="ru-RU" sz="2800" b="1" dirty="0">
                <a:solidFill>
                  <a:srgbClr val="C00000"/>
                </a:solidFill>
              </a:rPr>
              <a:t> </a:t>
            </a:r>
            <a:r>
              <a:rPr lang="ru-RU" sz="2800" b="1" dirty="0" err="1">
                <a:solidFill>
                  <a:srgbClr val="C00000"/>
                </a:solidFill>
              </a:rPr>
              <a:t>эмоцияларыңызды</a:t>
            </a:r>
            <a:r>
              <a:rPr lang="ru-RU" sz="2800" b="1" dirty="0">
                <a:solidFill>
                  <a:srgbClr val="C00000"/>
                </a:solidFill>
              </a:rPr>
              <a:t> </a:t>
            </a:r>
            <a:r>
              <a:rPr lang="ru-RU" sz="2800" b="1" dirty="0" err="1">
                <a:solidFill>
                  <a:srgbClr val="C00000"/>
                </a:solidFill>
              </a:rPr>
              <a:t>тізгінде</a:t>
            </a:r>
            <a:r>
              <a:rPr lang="ru-RU" sz="2800" b="1" dirty="0">
                <a:solidFill>
                  <a:srgbClr val="C00000"/>
                </a:solidFill>
              </a:rPr>
              <a:t> </a:t>
            </a:r>
            <a:r>
              <a:rPr lang="ru-RU" sz="2800" b="1" dirty="0" err="1">
                <a:solidFill>
                  <a:srgbClr val="C00000"/>
                </a:solidFill>
              </a:rPr>
              <a:t>ұстаңыз</a:t>
            </a:r>
            <a:r>
              <a:rPr lang="ru-RU" sz="2800" b="1" dirty="0">
                <a:solidFill>
                  <a:srgbClr val="C00000"/>
                </a:solidFill>
              </a:rPr>
              <a:t>.</a:t>
            </a:r>
            <a:r>
              <a:rPr lang="ru-RU" sz="2400" b="1" dirty="0">
                <a:solidFill>
                  <a:srgbClr val="1C4F59"/>
                </a:solidFill>
              </a:rPr>
              <a:t> </a:t>
            </a:r>
            <a:r>
              <a:rPr lang="ru-RU" sz="2400" b="1" dirty="0" err="1">
                <a:solidFill>
                  <a:srgbClr val="1C4F59"/>
                </a:solidFill>
              </a:rPr>
              <a:t>Жасөспірім</a:t>
            </a:r>
            <a:r>
              <a:rPr lang="ru-RU" sz="2400" b="1" dirty="0">
                <a:solidFill>
                  <a:srgbClr val="1C4F59"/>
                </a:solidFill>
              </a:rPr>
              <a:t> </a:t>
            </a:r>
            <a:r>
              <a:rPr lang="ru-RU" sz="2400" b="1" dirty="0" err="1">
                <a:solidFill>
                  <a:srgbClr val="1C4F59"/>
                </a:solidFill>
              </a:rPr>
              <a:t>дөрекілік</a:t>
            </a:r>
            <a:r>
              <a:rPr lang="ru-RU" sz="2400" b="1" dirty="0">
                <a:solidFill>
                  <a:srgbClr val="1C4F59"/>
                </a:solidFill>
              </a:rPr>
              <a:t> </a:t>
            </a:r>
            <a:r>
              <a:rPr lang="ru-RU" sz="2400" b="1" dirty="0" err="1">
                <a:solidFill>
                  <a:srgbClr val="1C4F59"/>
                </a:solidFill>
              </a:rPr>
              <a:t>танытқанда</a:t>
            </a:r>
            <a:r>
              <a:rPr lang="ru-RU" sz="2400" b="1" dirty="0">
                <a:solidFill>
                  <a:srgbClr val="1C4F59"/>
                </a:solidFill>
              </a:rPr>
              <a:t> </a:t>
            </a:r>
            <a:r>
              <a:rPr lang="ru-RU" sz="2400" b="1" dirty="0" err="1">
                <a:solidFill>
                  <a:srgbClr val="1C4F59"/>
                </a:solidFill>
              </a:rPr>
              <a:t>Сіз</a:t>
            </a:r>
            <a:r>
              <a:rPr lang="ru-RU" sz="2400" b="1" dirty="0">
                <a:solidFill>
                  <a:srgbClr val="1C4F59"/>
                </a:solidFill>
              </a:rPr>
              <a:t> </a:t>
            </a:r>
            <a:r>
              <a:rPr lang="ru-RU" sz="2400" b="1" dirty="0" err="1">
                <a:solidFill>
                  <a:srgbClr val="1C4F59"/>
                </a:solidFill>
              </a:rPr>
              <a:t>оңай</a:t>
            </a:r>
            <a:r>
              <a:rPr lang="ru-RU" sz="2400" b="1" dirty="0">
                <a:solidFill>
                  <a:srgbClr val="1C4F59"/>
                </a:solidFill>
              </a:rPr>
              <a:t> </a:t>
            </a:r>
            <a:r>
              <a:rPr lang="ru-RU" sz="2400" b="1" dirty="0" err="1">
                <a:solidFill>
                  <a:srgbClr val="1C4F59"/>
                </a:solidFill>
              </a:rPr>
              <a:t>ашуға</a:t>
            </a:r>
            <a:r>
              <a:rPr lang="ru-RU" sz="2400" b="1" dirty="0">
                <a:solidFill>
                  <a:srgbClr val="1C4F59"/>
                </a:solidFill>
              </a:rPr>
              <a:t> </a:t>
            </a:r>
            <a:r>
              <a:rPr lang="ru-RU" sz="2400" b="1" dirty="0" err="1">
                <a:solidFill>
                  <a:srgbClr val="1C4F59"/>
                </a:solidFill>
              </a:rPr>
              <a:t>міне</a:t>
            </a:r>
            <a:r>
              <a:rPr lang="ru-RU" sz="2400" b="1" dirty="0">
                <a:solidFill>
                  <a:srgbClr val="1C4F59"/>
                </a:solidFill>
              </a:rPr>
              <a:t> </a:t>
            </a:r>
            <a:r>
              <a:rPr lang="ru-RU" sz="2400" b="1" dirty="0" err="1">
                <a:solidFill>
                  <a:srgbClr val="1C4F59"/>
                </a:solidFill>
              </a:rPr>
              <a:t>кетуіңіз</a:t>
            </a:r>
            <a:r>
              <a:rPr lang="ru-RU" sz="2400" b="1" dirty="0">
                <a:solidFill>
                  <a:srgbClr val="1C4F59"/>
                </a:solidFill>
              </a:rPr>
              <a:t> </a:t>
            </a:r>
            <a:r>
              <a:rPr lang="ru-RU" sz="2400" b="1" dirty="0" err="1">
                <a:solidFill>
                  <a:srgbClr val="1C4F59"/>
                </a:solidFill>
              </a:rPr>
              <a:t>мүмкін</a:t>
            </a:r>
            <a:r>
              <a:rPr lang="ru-RU" sz="2400" b="1" dirty="0">
                <a:solidFill>
                  <a:srgbClr val="1C4F59"/>
                </a:solidFill>
              </a:rPr>
              <a:t>, </a:t>
            </a:r>
            <a:r>
              <a:rPr lang="ru-RU" sz="2400" b="1" dirty="0" err="1">
                <a:solidFill>
                  <a:srgbClr val="1C4F59"/>
                </a:solidFill>
              </a:rPr>
              <a:t>бірақ</a:t>
            </a:r>
            <a:r>
              <a:rPr lang="ru-RU" sz="2400" b="1" dirty="0">
                <a:solidFill>
                  <a:srgbClr val="1C4F59"/>
                </a:solidFill>
              </a:rPr>
              <a:t>, </a:t>
            </a:r>
            <a:r>
              <a:rPr lang="ru-RU" sz="2400" b="1" dirty="0" err="1">
                <a:solidFill>
                  <a:srgbClr val="1C4F59"/>
                </a:solidFill>
              </a:rPr>
              <a:t>дөрекілікке</a:t>
            </a:r>
            <a:r>
              <a:rPr lang="ru-RU" sz="2400" b="1" dirty="0">
                <a:solidFill>
                  <a:srgbClr val="1C4F59"/>
                </a:solidFill>
              </a:rPr>
              <a:t> </a:t>
            </a:r>
            <a:r>
              <a:rPr lang="ru-RU" sz="2400" b="1" dirty="0" err="1">
                <a:solidFill>
                  <a:srgbClr val="1C4F59"/>
                </a:solidFill>
              </a:rPr>
              <a:t>дөрекілікпен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бермеңіз</a:t>
            </a:r>
            <a:r>
              <a:rPr lang="ru-RU" sz="2400" b="1" dirty="0">
                <a:solidFill>
                  <a:srgbClr val="1C4F59"/>
                </a:solidFill>
              </a:rPr>
              <a:t>. </a:t>
            </a:r>
            <a:r>
              <a:rPr lang="ru-RU" sz="2400" b="1" dirty="0" err="1">
                <a:solidFill>
                  <a:srgbClr val="1C4F59"/>
                </a:solidFill>
              </a:rPr>
              <a:t>Сіз</a:t>
            </a:r>
            <a:r>
              <a:rPr lang="ru-RU" sz="2400" b="1" dirty="0">
                <a:solidFill>
                  <a:srgbClr val="1C4F59"/>
                </a:solidFill>
              </a:rPr>
              <a:t> – </a:t>
            </a:r>
            <a:r>
              <a:rPr lang="ru-RU" sz="2400" b="1" dirty="0" err="1">
                <a:solidFill>
                  <a:srgbClr val="1C4F59"/>
                </a:solidFill>
              </a:rPr>
              <a:t>ересек</a:t>
            </a:r>
            <a:r>
              <a:rPr lang="ru-RU" sz="2400" b="1" dirty="0">
                <a:solidFill>
                  <a:srgbClr val="1C4F59"/>
                </a:solidFill>
              </a:rPr>
              <a:t> </a:t>
            </a:r>
            <a:r>
              <a:rPr lang="ru-RU" sz="2400" b="1" dirty="0" err="1">
                <a:solidFill>
                  <a:srgbClr val="1C4F59"/>
                </a:solidFill>
              </a:rPr>
              <a:t>адамсыз</a:t>
            </a:r>
            <a:r>
              <a:rPr lang="ru-RU" sz="2400" b="1" dirty="0">
                <a:solidFill>
                  <a:srgbClr val="1C4F59"/>
                </a:solidFill>
              </a:rPr>
              <a:t>, ал </a:t>
            </a:r>
            <a:r>
              <a:rPr lang="ru-RU" sz="2400" b="1" dirty="0" err="1">
                <a:solidFill>
                  <a:srgbClr val="1C4F59"/>
                </a:solidFill>
              </a:rPr>
              <a:t>жасөспірімдерге</a:t>
            </a:r>
            <a:r>
              <a:rPr lang="ru-RU" sz="2400" b="1" dirty="0">
                <a:solidFill>
                  <a:srgbClr val="1C4F59"/>
                </a:solidFill>
              </a:rPr>
              <a:t> </a:t>
            </a:r>
            <a:r>
              <a:rPr lang="ru-RU" sz="2400" b="1" dirty="0" err="1">
                <a:solidFill>
                  <a:srgbClr val="1C4F59"/>
                </a:solidFill>
              </a:rPr>
              <a:t>эмоцияларын</a:t>
            </a:r>
            <a:r>
              <a:rPr lang="ru-RU" sz="2400" b="1" dirty="0">
                <a:solidFill>
                  <a:srgbClr val="1C4F59"/>
                </a:solidFill>
              </a:rPr>
              <a:t> </a:t>
            </a:r>
            <a:r>
              <a:rPr lang="ru-RU" sz="2400" b="1" dirty="0" err="1">
                <a:solidFill>
                  <a:srgbClr val="1C4F59"/>
                </a:solidFill>
              </a:rPr>
              <a:t>бақылау</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қисынды</a:t>
            </a:r>
            <a:r>
              <a:rPr lang="ru-RU" sz="2400" b="1" dirty="0">
                <a:solidFill>
                  <a:srgbClr val="1C4F59"/>
                </a:solidFill>
              </a:rPr>
              <a:t> </a:t>
            </a:r>
            <a:r>
              <a:rPr lang="ru-RU" sz="2400" b="1" dirty="0" err="1">
                <a:solidFill>
                  <a:srgbClr val="1C4F59"/>
                </a:solidFill>
              </a:rPr>
              <a:t>ойлау</a:t>
            </a:r>
            <a:r>
              <a:rPr lang="ru-RU" sz="2400" b="1" dirty="0">
                <a:solidFill>
                  <a:srgbClr val="1C4F59"/>
                </a:solidFill>
              </a:rPr>
              <a:t>, </a:t>
            </a:r>
            <a:r>
              <a:rPr lang="ru-RU" sz="2400" b="1" dirty="0" err="1">
                <a:solidFill>
                  <a:srgbClr val="1C4F59"/>
                </a:solidFill>
              </a:rPr>
              <a:t>әсіресе</a:t>
            </a:r>
            <a:r>
              <a:rPr lang="ru-RU" sz="2400" b="1" dirty="0">
                <a:solidFill>
                  <a:srgbClr val="1C4F59"/>
                </a:solidFill>
              </a:rPr>
              <a:t>,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 жоқ болғанда, қиын.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бермес</a:t>
            </a:r>
            <a:r>
              <a:rPr lang="ru-RU" sz="2400" b="1" dirty="0">
                <a:solidFill>
                  <a:srgbClr val="1C4F59"/>
                </a:solidFill>
              </a:rPr>
              <a:t> </a:t>
            </a:r>
            <a:r>
              <a:rPr lang="ru-RU" sz="2400" b="1" dirty="0" err="1">
                <a:solidFill>
                  <a:srgbClr val="1C4F59"/>
                </a:solidFill>
              </a:rPr>
              <a:t>бұрыс</a:t>
            </a:r>
            <a:r>
              <a:rPr lang="ru-RU" sz="2400" b="1" dirty="0">
                <a:solidFill>
                  <a:srgbClr val="1C4F59"/>
                </a:solidFill>
              </a:rPr>
              <a:t> </a:t>
            </a:r>
            <a:r>
              <a:rPr lang="ru-RU" sz="2400" b="1" dirty="0" err="1">
                <a:solidFill>
                  <a:srgbClr val="1C4F59"/>
                </a:solidFill>
              </a:rPr>
              <a:t>онға</a:t>
            </a:r>
            <a:r>
              <a:rPr lang="ru-RU" sz="2400" b="1" dirty="0">
                <a:solidFill>
                  <a:srgbClr val="1C4F59"/>
                </a:solidFill>
              </a:rPr>
              <a:t> </a:t>
            </a:r>
            <a:r>
              <a:rPr lang="ru-RU" sz="2400" b="1" dirty="0" err="1">
                <a:solidFill>
                  <a:srgbClr val="1C4F59"/>
                </a:solidFill>
              </a:rPr>
              <a:t>дейін</a:t>
            </a:r>
            <a:r>
              <a:rPr lang="ru-RU" sz="2400" b="1" dirty="0">
                <a:solidFill>
                  <a:srgbClr val="1C4F59"/>
                </a:solidFill>
              </a:rPr>
              <a:t> </a:t>
            </a:r>
            <a:r>
              <a:rPr lang="ru-RU" sz="2400" b="1" dirty="0" err="1">
                <a:solidFill>
                  <a:srgbClr val="1C4F59"/>
                </a:solidFill>
              </a:rPr>
              <a:t>санаңыз</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деміңізді</a:t>
            </a:r>
            <a:r>
              <a:rPr lang="ru-RU" sz="2400" b="1" dirty="0">
                <a:solidFill>
                  <a:srgbClr val="1C4F59"/>
                </a:solidFill>
              </a:rPr>
              <a:t> </a:t>
            </a:r>
            <a:r>
              <a:rPr lang="ru-RU" sz="2400" b="1" dirty="0" err="1">
                <a:solidFill>
                  <a:srgbClr val="1C4F59"/>
                </a:solidFill>
              </a:rPr>
              <a:t>бірнеше</a:t>
            </a:r>
            <a:r>
              <a:rPr lang="ru-RU" sz="2400" b="1" dirty="0">
                <a:solidFill>
                  <a:srgbClr val="1C4F59"/>
                </a:solidFill>
              </a:rPr>
              <a:t> </a:t>
            </a:r>
            <a:r>
              <a:rPr lang="ru-RU" sz="2400" b="1" dirty="0" err="1">
                <a:solidFill>
                  <a:srgbClr val="1C4F59"/>
                </a:solidFill>
              </a:rPr>
              <a:t>рет</a:t>
            </a:r>
            <a:r>
              <a:rPr lang="ru-RU" sz="2400" b="1" dirty="0">
                <a:solidFill>
                  <a:srgbClr val="1C4F59"/>
                </a:solidFill>
              </a:rPr>
              <a:t> </a:t>
            </a:r>
            <a:r>
              <a:rPr lang="ru-RU" sz="2400" b="1" dirty="0" err="1">
                <a:solidFill>
                  <a:srgbClr val="1C4F59"/>
                </a:solidFill>
              </a:rPr>
              <a:t>ішке</a:t>
            </a:r>
            <a:r>
              <a:rPr lang="ru-RU" sz="2400" b="1" dirty="0">
                <a:solidFill>
                  <a:srgbClr val="1C4F59"/>
                </a:solidFill>
              </a:rPr>
              <a:t> </a:t>
            </a:r>
            <a:r>
              <a:rPr lang="ru-RU" sz="2400" b="1" dirty="0" err="1">
                <a:solidFill>
                  <a:srgbClr val="1C4F59"/>
                </a:solidFill>
              </a:rPr>
              <a:t>терең</a:t>
            </a:r>
            <a:r>
              <a:rPr lang="ru-RU" sz="2400" b="1" dirty="0">
                <a:solidFill>
                  <a:srgbClr val="1C4F59"/>
                </a:solidFill>
              </a:rPr>
              <a:t> </a:t>
            </a:r>
            <a:r>
              <a:rPr lang="ru-RU" sz="2400" b="1" dirty="0" err="1">
                <a:solidFill>
                  <a:srgbClr val="1C4F59"/>
                </a:solidFill>
              </a:rPr>
              <a:t>алыңыз</a:t>
            </a:r>
            <a:r>
              <a:rPr lang="ru-RU" sz="2400" b="1" dirty="0">
                <a:solidFill>
                  <a:srgbClr val="1C4F59"/>
                </a:solidFill>
              </a:rPr>
              <a:t>. </a:t>
            </a:r>
            <a:r>
              <a:rPr lang="ru-RU" sz="2400" b="1" dirty="0" err="1">
                <a:solidFill>
                  <a:srgbClr val="1C4F59"/>
                </a:solidFill>
              </a:rPr>
              <a:t>Егер</a:t>
            </a:r>
            <a:r>
              <a:rPr lang="ru-RU" sz="2400" b="1" dirty="0">
                <a:solidFill>
                  <a:srgbClr val="1C4F59"/>
                </a:solidFill>
              </a:rPr>
              <a:t> </a:t>
            </a:r>
            <a:r>
              <a:rPr lang="ru-RU" sz="2400" b="1" dirty="0" err="1">
                <a:solidFill>
                  <a:srgbClr val="1C4F59"/>
                </a:solidFill>
              </a:rPr>
              <a:t>әңгімелесу</a:t>
            </a:r>
            <a:r>
              <a:rPr lang="ru-RU" sz="2400" b="1" dirty="0">
                <a:solidFill>
                  <a:srgbClr val="1C4F59"/>
                </a:solidFill>
              </a:rPr>
              <a:t>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екеуіңіздің</a:t>
            </a:r>
            <a:r>
              <a:rPr lang="ru-RU" sz="2400" b="1" dirty="0">
                <a:solidFill>
                  <a:srgbClr val="1C4F59"/>
                </a:solidFill>
              </a:rPr>
              <a:t> де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күйлеріңіз болмаса, сабырға келу үшін үзіліс жасаңыздар</a:t>
            </a:r>
            <a:r>
              <a:rPr lang="ru-RU" sz="2400" b="1" dirty="0">
                <a:solidFill>
                  <a:srgbClr val="1C4F59"/>
                </a:solidFill>
              </a:rPr>
              <a:t>. </a:t>
            </a:r>
          </a:p>
        </p:txBody>
      </p:sp>
    </p:spTree>
    <p:extLst>
      <p:ext uri="{BB962C8B-B14F-4D97-AF65-F5344CB8AC3E}">
        <p14:creationId xmlns:p14="http://schemas.microsoft.com/office/powerpoint/2010/main" val="33841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Ортақ</a:t>
              </a:r>
              <a:r>
                <a:rPr lang="ru-RU" sz="2800" b="1" dirty="0">
                  <a:solidFill>
                    <a:srgbClr val="1C4F59"/>
                  </a:solidFill>
                </a:rPr>
                <a:t> </a:t>
              </a:r>
              <a:r>
                <a:rPr lang="ru-RU" sz="2800" b="1" dirty="0" err="1">
                  <a:solidFill>
                    <a:srgbClr val="1C4F59"/>
                  </a:solidFill>
                </a:rPr>
                <a:t>физикалық</a:t>
              </a:r>
              <a:r>
                <a:rPr lang="ru-RU" sz="2800" b="1" dirty="0">
                  <a:solidFill>
                    <a:srgbClr val="1C4F59"/>
                  </a:solidFill>
                </a:rPr>
                <a:t> </a:t>
              </a:r>
              <a:r>
                <a:rPr lang="ru-RU" sz="2800" b="1" dirty="0" err="1">
                  <a:solidFill>
                    <a:srgbClr val="1C4F59"/>
                  </a:solidFill>
                </a:rPr>
                <a:t>белсенділік</a:t>
              </a:r>
              <a:r>
                <a:rPr lang="ru-RU" sz="2800" b="1" dirty="0">
                  <a:solidFill>
                    <a:srgbClr val="1C4F59"/>
                  </a:solidFill>
                </a:rPr>
                <a:t>, </a:t>
              </a:r>
              <a:r>
                <a:rPr lang="ru-RU" sz="2800" b="1" dirty="0" err="1">
                  <a:solidFill>
                    <a:srgbClr val="1C4F59"/>
                  </a:solidFill>
                </a:rPr>
                <a:t>ойындар</a:t>
              </a:r>
              <a:r>
                <a:rPr lang="ru-RU" sz="2800" b="1" dirty="0">
                  <a:solidFill>
                    <a:srgbClr val="1C4F59"/>
                  </a:solidFill>
                </a:rPr>
                <a:t> және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істер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бөліңіз</a:t>
              </a:r>
              <a:r>
                <a:rPr lang="ru-RU" sz="2800" b="1" dirty="0">
                  <a:solidFill>
                    <a:srgbClr val="1C4F59"/>
                  </a:solidFill>
                </a:rPr>
                <a:t>.</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Өз</a:t>
              </a:r>
              <a:r>
                <a:rPr lang="ru-RU" sz="2800" b="1" dirty="0">
                  <a:solidFill>
                    <a:srgbClr val="1C4F59"/>
                  </a:solidFill>
                </a:rPr>
                <a:t> </a:t>
              </a:r>
              <a:r>
                <a:rPr lang="ru-RU" sz="2800" b="1" dirty="0" err="1">
                  <a:solidFill>
                    <a:srgbClr val="1C4F59"/>
                  </a:solidFill>
                </a:rPr>
                <a:t>психикалық</a:t>
              </a:r>
              <a:r>
                <a:rPr lang="ru-RU" sz="2800" b="1" dirty="0">
                  <a:solidFill>
                    <a:srgbClr val="1C4F59"/>
                  </a:solidFill>
                </a:rPr>
                <a:t> </a:t>
              </a:r>
              <a:r>
                <a:rPr lang="ru-RU" sz="2800" b="1" dirty="0" err="1">
                  <a:solidFill>
                    <a:srgbClr val="1C4F59"/>
                  </a:solidFill>
                </a:rPr>
                <a:t>денсаулығыңызға</a:t>
              </a:r>
              <a:r>
                <a:rPr lang="ru-RU" sz="2800" b="1" dirty="0">
                  <a:solidFill>
                    <a:srgbClr val="1C4F59"/>
                  </a:solidFill>
                </a:rPr>
                <a:t> </a:t>
              </a:r>
              <a:r>
                <a:rPr lang="ru-RU" sz="2800" b="1" dirty="0" err="1">
                  <a:solidFill>
                    <a:srgbClr val="1C4F59"/>
                  </a:solidFill>
                </a:rPr>
                <a:t>күтім</a:t>
              </a:r>
              <a:r>
                <a:rPr lang="ru-RU" sz="2800" b="1" dirty="0">
                  <a:solidFill>
                    <a:srgbClr val="1C4F59"/>
                  </a:solidFill>
                </a:rPr>
                <a:t> </a:t>
              </a:r>
              <a:r>
                <a:rPr lang="ru-RU" sz="2800" b="1" dirty="0" err="1">
                  <a:solidFill>
                    <a:srgbClr val="1C4F59"/>
                  </a:solidFill>
                </a:rPr>
                <a:t>көрсете</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a:t>
              </a:r>
              <a:r>
                <a:rPr lang="ru-RU" sz="2800" b="1" dirty="0" err="1">
                  <a:solidFill>
                    <a:srgbClr val="1C4F59"/>
                  </a:solidFill>
                </a:rPr>
                <a:t>үлгі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сезімдеріңіз</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айтыңыз</a:t>
              </a:r>
              <a:r>
                <a:rPr lang="ru-RU" sz="2800" b="1" dirty="0">
                  <a:solidFill>
                    <a:srgbClr val="1C4F59"/>
                  </a:solidFill>
                </a:rPr>
                <a:t>. </a:t>
              </a:r>
              <a:r>
                <a:rPr lang="ru-RU" sz="2800" b="1" dirty="0" err="1">
                  <a:solidFill>
                    <a:srgbClr val="1C4F59"/>
                  </a:solidFill>
                </a:rPr>
                <a:t>Өзіңізге</a:t>
              </a:r>
              <a:r>
                <a:rPr lang="ru-RU" sz="2800" b="1" dirty="0">
                  <a:solidFill>
                    <a:srgbClr val="1C4F59"/>
                  </a:solidFill>
                </a:rPr>
                <a:t> </a:t>
              </a:r>
              <a:r>
                <a:rPr lang="ru-RU" sz="2800" b="1" dirty="0" err="1">
                  <a:solidFill>
                    <a:srgbClr val="1C4F59"/>
                  </a:solidFill>
                </a:rPr>
                <a:t>ұнайтын</a:t>
              </a:r>
              <a:r>
                <a:rPr lang="ru-RU" sz="2800" b="1" dirty="0">
                  <a:solidFill>
                    <a:srgbClr val="1C4F59"/>
                  </a:solidFill>
                </a:rPr>
                <a:t> </a:t>
              </a:r>
              <a:r>
                <a:rPr lang="ru-RU" sz="2800" b="1" dirty="0" err="1">
                  <a:solidFill>
                    <a:srgbClr val="1C4F59"/>
                  </a:solidFill>
                </a:rPr>
                <a:t>істермен</a:t>
              </a:r>
              <a:r>
                <a:rPr lang="ru-RU" sz="2800" b="1" dirty="0">
                  <a:solidFill>
                    <a:srgbClr val="1C4F59"/>
                  </a:solidFill>
                </a:rPr>
                <a:t> </a:t>
              </a:r>
              <a:r>
                <a:rPr lang="ru-RU" sz="2800" b="1" dirty="0" err="1">
                  <a:solidFill>
                    <a:srgbClr val="1C4F59"/>
                  </a:solidFill>
                </a:rPr>
                <a:t>шұғылдануға</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табыңыз</a:t>
              </a:r>
              <a:r>
                <a:rPr lang="ru-RU" sz="2800" b="1" dirty="0">
                  <a:solidFill>
                    <a:srgbClr val="1C4F59"/>
                  </a:solidFill>
                </a:rPr>
                <a:t>. </a:t>
              </a:r>
              <a:endParaRPr lang="en-US" dirty="0"/>
            </a:p>
          </p:txBody>
        </p:sp>
      </p:grpSp>
      <p:grpSp>
        <p:nvGrpSpPr>
          <p:cNvPr id="8" name="Group 8"/>
          <p:cNvGrpSpPr/>
          <p:nvPr/>
        </p:nvGrpSpPr>
        <p:grpSpPr>
          <a:xfrm>
            <a:off x="323436" y="4489767"/>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Балаларыңызбен</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қаржы</a:t>
              </a:r>
              <a:r>
                <a:rPr lang="ru-RU" sz="2800" b="1" dirty="0">
                  <a:solidFill>
                    <a:srgbClr val="1C4F59"/>
                  </a:solidFill>
                </a:rPr>
                <a:t>,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мәселелер</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сырқаттар</a:t>
              </a:r>
              <a:r>
                <a:rPr lang="ru-RU" sz="2800" b="1" dirty="0">
                  <a:solidFill>
                    <a:srgbClr val="1C4F59"/>
                  </a:solidFill>
                </a:rPr>
                <a:t> </a:t>
              </a:r>
              <a:r>
                <a:rPr lang="ru-RU" sz="2800" b="1" dirty="0" err="1">
                  <a:solidFill>
                    <a:srgbClr val="1C4F59"/>
                  </a:solidFill>
                </a:rPr>
                <a:t>сынды</a:t>
              </a:r>
              <a:r>
                <a:rPr lang="ru-RU" sz="2800" b="1" dirty="0">
                  <a:solidFill>
                    <a:srgbClr val="1C4F59"/>
                  </a:solidFill>
                </a:rPr>
                <a:t> </a:t>
              </a:r>
              <a:r>
                <a:rPr lang="ru-RU" sz="2800" b="1" dirty="0" err="1">
                  <a:solidFill>
                    <a:srgbClr val="1C4F59"/>
                  </a:solidFill>
                </a:rPr>
                <a:t>күрделі</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талқылау</a:t>
              </a:r>
              <a:r>
                <a:rPr lang="ru-RU" sz="2800" b="1" dirty="0">
                  <a:solidFill>
                    <a:srgbClr val="1C4F59"/>
                  </a:solidFill>
                </a:rPr>
                <a:t> </a:t>
              </a:r>
              <a:r>
                <a:rPr lang="ru-RU" sz="2800" b="1" dirty="0" err="1">
                  <a:solidFill>
                    <a:srgbClr val="1C4F59"/>
                  </a:solidFill>
                </a:rPr>
                <a:t>кезінде</a:t>
              </a:r>
              <a:r>
                <a:rPr lang="ru-RU" sz="2800" b="1" dirty="0">
                  <a:solidFill>
                    <a:srgbClr val="1C4F59"/>
                  </a:solidFill>
                </a:rPr>
                <a:t> </a:t>
              </a:r>
              <a:r>
                <a:rPr lang="ru-RU" sz="2800" b="1" dirty="0" err="1">
                  <a:solidFill>
                    <a:srgbClr val="1C4F59"/>
                  </a:solidFill>
                </a:rPr>
                <a:t>мұқият</a:t>
              </a:r>
              <a:r>
                <a:rPr lang="ru-RU" sz="2800" b="1" dirty="0">
                  <a:solidFill>
                    <a:srgbClr val="1C4F59"/>
                  </a:solidFill>
                </a:rPr>
                <a:t> </a:t>
              </a:r>
              <a:r>
                <a:rPr lang="ru-RU" sz="2800" b="1" dirty="0" err="1">
                  <a:solidFill>
                    <a:srgbClr val="1C4F59"/>
                  </a:solidFill>
                </a:rPr>
                <a:t>болыңыздар</a:t>
              </a:r>
              <a:r>
                <a:rPr lang="ru-RU" sz="2800" b="1" dirty="0">
                  <a:solidFill>
                    <a:srgbClr val="1C4F59"/>
                  </a:solidFill>
                </a:rPr>
                <a:t>. </a:t>
              </a:r>
              <a:r>
                <a:rPr lang="ru-RU" sz="2800" b="1" dirty="0" err="1">
                  <a:solidFill>
                    <a:srgbClr val="1C4F59"/>
                  </a:solidFill>
                </a:rPr>
                <a:t>Мұндай</a:t>
              </a:r>
              <a:r>
                <a:rPr lang="ru-RU" sz="2800" b="1" dirty="0">
                  <a:solidFill>
                    <a:srgbClr val="1C4F59"/>
                  </a:solidFill>
                </a:rPr>
                <a:t> </a:t>
              </a:r>
              <a:r>
                <a:rPr lang="ru-RU" sz="2800" b="1" dirty="0" err="1">
                  <a:solidFill>
                    <a:srgbClr val="1C4F59"/>
                  </a:solidFill>
                </a:rPr>
                <a:t>жайттар</a:t>
              </a:r>
              <a:r>
                <a:rPr lang="ru-RU" sz="2800" b="1" dirty="0">
                  <a:solidFill>
                    <a:srgbClr val="1C4F59"/>
                  </a:solidFill>
                </a:rPr>
                <a:t> </a:t>
              </a:r>
              <a:r>
                <a:rPr lang="ru-RU" sz="2800" b="1" dirty="0" err="1">
                  <a:solidFill>
                    <a:srgbClr val="1C4F59"/>
                  </a:solidFill>
                </a:rPr>
                <a:t>балаларды</a:t>
              </a:r>
              <a:r>
                <a:rPr lang="ru-RU" sz="2800" b="1" dirty="0">
                  <a:solidFill>
                    <a:srgbClr val="1C4F59"/>
                  </a:solidFill>
                </a:rPr>
                <a:t> </a:t>
              </a:r>
              <a:r>
                <a:rPr lang="ru-RU" sz="2800" b="1" dirty="0" err="1">
                  <a:solidFill>
                    <a:srgbClr val="1C4F59"/>
                  </a:solidFill>
                </a:rPr>
                <a:t>қатты</a:t>
              </a:r>
              <a:r>
                <a:rPr lang="ru-RU" sz="2800" b="1" dirty="0">
                  <a:solidFill>
                    <a:srgbClr val="1C4F59"/>
                  </a:solidFill>
                </a:rPr>
                <a:t> </a:t>
              </a:r>
              <a:r>
                <a:rPr lang="ru-RU" sz="2800" b="1" dirty="0" err="1">
                  <a:solidFill>
                    <a:srgbClr val="1C4F59"/>
                  </a:solidFill>
                </a:rPr>
                <a:t>алаңдатып</a:t>
              </a:r>
              <a:r>
                <a:rPr lang="ru-RU" sz="2800" b="1" dirty="0">
                  <a:solidFill>
                    <a:srgbClr val="1C4F59"/>
                  </a:solidFill>
                </a:rPr>
                <a:t> </a:t>
              </a:r>
              <a:r>
                <a:rPr lang="ru-RU" sz="2800" b="1" dirty="0" err="1">
                  <a:solidFill>
                    <a:srgbClr val="1C4F59"/>
                  </a:solidFill>
                </a:rPr>
                <a:t>қоюы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ҮЙДЕ ҚАУІПСІЗ ЖӘНЕ ЖАЙЛЫ ОРТА ҚАЛЫПТАСТЫРЫҢЫЗ</a:t>
            </a:r>
            <a:endParaRPr lang="en-US" sz="4800" b="1" dirty="0">
              <a:solidFill>
                <a:srgbClr val="189F87"/>
              </a:solidFill>
            </a:endParaRPr>
          </a:p>
        </p:txBody>
      </p:sp>
      <p:grpSp>
        <p:nvGrpSpPr>
          <p:cNvPr id="16" name="Group 2">
            <a:extLst>
              <a:ext uri="{FF2B5EF4-FFF2-40B4-BE49-F238E27FC236}">
                <a16:creationId xmlns:a16="http://schemas.microsoft.com/office/drawing/2014/main" id="{12238FFE-84F1-4982-8514-86FEEB8AC7C8}"/>
              </a:ext>
            </a:extLst>
          </p:cNvPr>
          <p:cNvGrpSpPr/>
          <p:nvPr/>
        </p:nvGrpSpPr>
        <p:grpSpPr>
          <a:xfrm>
            <a:off x="352744" y="1299968"/>
            <a:ext cx="7918145" cy="2795350"/>
            <a:chOff x="-559649" y="1315297"/>
            <a:chExt cx="4099808" cy="1597460"/>
          </a:xfrm>
        </p:grpSpPr>
        <p:sp>
          <p:nvSpPr>
            <p:cNvPr id="17" name="Freeform 3">
              <a:extLst>
                <a:ext uri="{FF2B5EF4-FFF2-40B4-BE49-F238E27FC236}">
                  <a16:creationId xmlns:a16="http://schemas.microsoft.com/office/drawing/2014/main" id="{1D7722E4-68A3-468C-AD22-26AA4CCAC923}"/>
                </a:ext>
              </a:extLst>
            </p:cNvPr>
            <p:cNvSpPr/>
            <p:nvPr/>
          </p:nvSpPr>
          <p:spPr>
            <a:xfrm>
              <a:off x="-559649" y="1315297"/>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Балаңыз</a:t>
              </a:r>
              <a:r>
                <a:rPr lang="ru-RU" sz="2800" b="1" dirty="0">
                  <a:solidFill>
                    <a:srgbClr val="1C4F59"/>
                  </a:solidFill>
                </a:rPr>
                <a:t> экран </a:t>
              </a:r>
              <a:r>
                <a:rPr lang="ru-RU" sz="2800" b="1" dirty="0" err="1">
                  <a:solidFill>
                    <a:srgbClr val="1C4F59"/>
                  </a:solidFill>
                </a:rPr>
                <a:t>алдында</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өткізетінін</a:t>
              </a:r>
              <a:r>
                <a:rPr lang="ru-RU" sz="2800" b="1" dirty="0">
                  <a:solidFill>
                    <a:srgbClr val="1C4F59"/>
                  </a:solidFill>
                </a:rPr>
                <a:t>, </a:t>
              </a:r>
              <a:r>
                <a:rPr lang="ru-RU" sz="2800" b="1" dirty="0" err="1">
                  <a:solidFill>
                    <a:srgbClr val="1C4F59"/>
                  </a:solidFill>
                </a:rPr>
                <a:t>нені</a:t>
              </a:r>
              <a:r>
                <a:rPr lang="ru-RU" sz="2800" b="1" dirty="0">
                  <a:solidFill>
                    <a:srgbClr val="1C4F59"/>
                  </a:solidFill>
                </a:rPr>
                <a:t> және </a:t>
              </a:r>
              <a:r>
                <a:rPr lang="ru-RU" sz="2800" b="1" dirty="0" err="1">
                  <a:solidFill>
                    <a:srgbClr val="1C4F59"/>
                  </a:solidFill>
                </a:rPr>
                <a:t>қаншалықты</a:t>
              </a:r>
              <a:r>
                <a:rPr lang="ru-RU" sz="2800" b="1" dirty="0">
                  <a:solidFill>
                    <a:srgbClr val="1C4F59"/>
                  </a:solidFill>
                </a:rPr>
                <a:t> </a:t>
              </a:r>
              <a:r>
                <a:rPr lang="ru-RU" sz="2800" b="1" dirty="0" err="1">
                  <a:solidFill>
                    <a:srgbClr val="1C4F59"/>
                  </a:solidFill>
                </a:rPr>
                <a:t>ұзақ</a:t>
              </a:r>
              <a:r>
                <a:rPr lang="ru-RU" sz="2800" b="1" dirty="0">
                  <a:solidFill>
                    <a:srgbClr val="1C4F59"/>
                  </a:solidFill>
                </a:rPr>
                <a:t> </a:t>
              </a:r>
              <a:r>
                <a:rPr lang="ru-RU" sz="2800" b="1" dirty="0" err="1">
                  <a:solidFill>
                    <a:srgbClr val="1C4F59"/>
                  </a:solidFill>
                </a:rPr>
                <a:t>көретінін</a:t>
              </a:r>
              <a:r>
                <a:rPr lang="ru-RU" sz="2800" b="1" dirty="0">
                  <a:solidFill>
                    <a:srgbClr val="1C4F59"/>
                  </a:solidFill>
                </a:rPr>
                <a:t> (ТД, </a:t>
              </a:r>
              <a:r>
                <a:rPr lang="ru-RU" sz="2800" b="1" dirty="0" err="1">
                  <a:solidFill>
                    <a:srgbClr val="1C4F59"/>
                  </a:solidFill>
                </a:rPr>
                <a:t>фильмдер</a:t>
              </a:r>
              <a:r>
                <a:rPr lang="ru-RU" sz="2800" b="1" dirty="0">
                  <a:solidFill>
                    <a:srgbClr val="1C4F59"/>
                  </a:solidFill>
                </a:rPr>
                <a:t>, Интернет, </a:t>
              </a:r>
              <a:r>
                <a:rPr lang="ru-RU" sz="2800" b="1" dirty="0" err="1">
                  <a:solidFill>
                    <a:srgbClr val="1C4F59"/>
                  </a:solidFill>
                </a:rPr>
                <a:t>ойындар</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r>
                <a:rPr lang="ru-RU" sz="2800" b="1" dirty="0" err="1">
                  <a:solidFill>
                    <a:srgbClr val="1C4F59"/>
                  </a:solidFill>
                </a:rPr>
                <a:t>Әлеуметтік</a:t>
              </a:r>
              <a:r>
                <a:rPr lang="ru-RU" sz="2800" b="1" dirty="0">
                  <a:solidFill>
                    <a:srgbClr val="1C4F59"/>
                  </a:solidFill>
                </a:rPr>
                <a:t> </a:t>
              </a:r>
              <a:r>
                <a:rPr lang="ru-RU" sz="2800" b="1" dirty="0" err="1">
                  <a:solidFill>
                    <a:srgbClr val="1C4F59"/>
                  </a:solidFill>
                </a:rPr>
                <a:t>желілерде</a:t>
              </a:r>
              <a:r>
                <a:rPr lang="ru-RU" sz="2800" b="1" dirty="0">
                  <a:solidFill>
                    <a:srgbClr val="1C4F59"/>
                  </a:solidFill>
                </a:rPr>
                <a:t> және онлайн-</a:t>
              </a:r>
              <a:r>
                <a:rPr lang="ru-RU" sz="2800" b="1" dirty="0" err="1">
                  <a:solidFill>
                    <a:srgbClr val="1C4F59"/>
                  </a:solidFill>
                </a:rPr>
                <a:t>ойындарда</a:t>
              </a:r>
              <a:r>
                <a:rPr lang="ru-RU" sz="2800" b="1" dirty="0">
                  <a:solidFill>
                    <a:srgbClr val="1C4F59"/>
                  </a:solidFill>
                </a:rPr>
                <a:t> </a:t>
              </a:r>
              <a:r>
                <a:rPr lang="ru-RU" sz="2800" b="1" dirty="0" err="1">
                  <a:solidFill>
                    <a:srgbClr val="1C4F59"/>
                  </a:solidFill>
                </a:rPr>
                <a:t>кіммен</a:t>
              </a:r>
              <a:r>
                <a:rPr lang="ru-RU" sz="2800" b="1" dirty="0">
                  <a:solidFill>
                    <a:srgbClr val="1C4F59"/>
                  </a:solidFill>
                </a:rPr>
                <a:t> </a:t>
              </a:r>
              <a:r>
                <a:rPr lang="ru-RU" sz="2800" b="1" dirty="0" err="1">
                  <a:solidFill>
                    <a:srgbClr val="1C4F59"/>
                  </a:solidFill>
                </a:rPr>
                <a:t>әрекеттес</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екенін</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endParaRPr lang="en-US" dirty="0"/>
            </a:p>
          </p:txBody>
        </p:sp>
      </p:grpSp>
      <p:pic>
        <p:nvPicPr>
          <p:cNvPr id="18" name="Picture 17">
            <a:extLst>
              <a:ext uri="{FF2B5EF4-FFF2-40B4-BE49-F238E27FC236}">
                <a16:creationId xmlns:a16="http://schemas.microsoft.com/office/drawing/2014/main"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көңіл</a:t>
              </a:r>
              <a:r>
                <a:rPr lang="en-GB" sz="2800" b="1" dirty="0">
                  <a:solidFill>
                    <a:srgbClr val="1C4F59"/>
                  </a:solidFill>
                </a:rPr>
                <a:t>-</a:t>
              </a:r>
              <a:r>
                <a:rPr lang="kk-KZ" sz="2800" b="1" dirty="0">
                  <a:solidFill>
                    <a:srgbClr val="1C4F59"/>
                  </a:solidFill>
                </a:rPr>
                <a:t>күйі түскенде</a:t>
              </a:r>
              <a:r>
                <a:rPr lang="ru-RU" sz="3200" b="1" dirty="0">
                  <a:solidFill>
                    <a:srgbClr val="1C4F59"/>
                  </a:solidFill>
                </a:rPr>
                <a:t> </a:t>
              </a:r>
              <a:r>
                <a:rPr lang="ru-RU" sz="3000" b="1" dirty="0" err="1">
                  <a:solidFill>
                    <a:srgbClr val="C00000"/>
                  </a:solidFill>
                </a:rPr>
                <a:t>босаңсуды</a:t>
              </a:r>
              <a:r>
                <a:rPr lang="ru-RU" sz="3000" b="1" dirty="0">
                  <a:solidFill>
                    <a:srgbClr val="C00000"/>
                  </a:solidFill>
                </a:rPr>
                <a:t> </a:t>
              </a:r>
              <a:r>
                <a:rPr lang="ru-RU" sz="3000" b="1" dirty="0" err="1">
                  <a:solidFill>
                    <a:srgbClr val="C00000"/>
                  </a:solidFill>
                </a:rPr>
                <a:t>үйретіңіз</a:t>
              </a:r>
              <a:r>
                <a:rPr lang="ru-RU" sz="2800" b="1" dirty="0">
                  <a:solidFill>
                    <a:srgbClr val="1C4F59"/>
                  </a:solidFill>
                </a:rPr>
                <a:t>. </a:t>
              </a:r>
              <a:r>
                <a:rPr lang="ru-RU" sz="2800" b="1" dirty="0" err="1">
                  <a:solidFill>
                    <a:srgbClr val="1C4F59"/>
                  </a:solidFill>
                </a:rPr>
                <a:t>Босаңсу</a:t>
              </a:r>
              <a:r>
                <a:rPr lang="ru-RU" sz="2800" b="1" dirty="0">
                  <a:solidFill>
                    <a:srgbClr val="1C4F59"/>
                  </a:solidFill>
                </a:rPr>
                <a:t> </a:t>
              </a:r>
              <a:r>
                <a:rPr lang="ru-RU" sz="2800" b="1" dirty="0" err="1">
                  <a:solidFill>
                    <a:srgbClr val="1C4F59"/>
                  </a:solidFill>
                </a:rPr>
                <a:t>әдістері</a:t>
              </a:r>
              <a:r>
                <a:rPr lang="ru-RU" sz="2800" b="1" dirty="0">
                  <a:solidFill>
                    <a:srgbClr val="1C4F59"/>
                  </a:solidFill>
                </a:rPr>
                <a:t> </a:t>
              </a:r>
              <a:r>
                <a:rPr lang="ru-RU" sz="2800" b="1" dirty="0" err="1">
                  <a:solidFill>
                    <a:srgbClr val="1C4F59"/>
                  </a:solidFill>
                </a:rPr>
                <a:t>терең</a:t>
              </a:r>
              <a:r>
                <a:rPr lang="ru-RU" sz="2800" b="1" dirty="0">
                  <a:solidFill>
                    <a:srgbClr val="1C4F59"/>
                  </a:solidFill>
                </a:rPr>
                <a:t> </a:t>
              </a:r>
              <a:r>
                <a:rPr lang="ru-RU" sz="2800" b="1" dirty="0" err="1">
                  <a:solidFill>
                    <a:srgbClr val="1C4F59"/>
                  </a:solidFill>
                </a:rPr>
                <a:t>тыныстау</a:t>
              </a:r>
              <a:r>
                <a:rPr lang="ru-RU" sz="2800" b="1" dirty="0">
                  <a:solidFill>
                    <a:srgbClr val="1C4F59"/>
                  </a:solidFill>
                </a:rPr>
                <a:t>, </a:t>
              </a:r>
              <a:r>
                <a:rPr lang="ru-RU" sz="2800" b="1" dirty="0" err="1">
                  <a:solidFill>
                    <a:srgbClr val="1C4F59"/>
                  </a:solidFill>
                </a:rPr>
                <a:t>тыныштандыратын</a:t>
              </a:r>
              <a:r>
                <a:rPr lang="ru-RU" sz="2800" b="1" dirty="0">
                  <a:solidFill>
                    <a:srgbClr val="1C4F59"/>
                  </a:solidFill>
                </a:rPr>
                <a:t> </a:t>
              </a:r>
              <a:r>
                <a:rPr lang="ru-RU" sz="2800" b="1" dirty="0" err="1">
                  <a:solidFill>
                    <a:srgbClr val="1C4F59"/>
                  </a:solidFill>
                </a:rPr>
                <a:t>әрекеттер</a:t>
              </a:r>
              <a:r>
                <a:rPr lang="ru-RU" sz="2800" b="1" dirty="0">
                  <a:solidFill>
                    <a:srgbClr val="1C4F59"/>
                  </a:solidFill>
                </a:rPr>
                <a:t> </a:t>
              </a:r>
              <a:r>
                <a:rPr lang="ru-RU" sz="2400" b="1" dirty="0">
                  <a:solidFill>
                    <a:srgbClr val="1C4F59"/>
                  </a:solidFill>
                </a:rPr>
                <a:t>(</a:t>
              </a:r>
              <a:r>
                <a:rPr lang="ru-RU" sz="2400" b="1" dirty="0" err="1">
                  <a:solidFill>
                    <a:srgbClr val="1C4F59"/>
                  </a:solidFill>
                </a:rPr>
                <a:t>мысалы</a:t>
              </a:r>
              <a:r>
                <a:rPr lang="ru-RU" sz="2400" b="1" dirty="0">
                  <a:solidFill>
                    <a:srgbClr val="1C4F59"/>
                  </a:solidFill>
                </a:rPr>
                <a:t>, </a:t>
              </a:r>
              <a:r>
                <a:rPr lang="ru-RU" sz="2400" b="1" dirty="0" err="1">
                  <a:solidFill>
                    <a:srgbClr val="1C4F59"/>
                  </a:solidFill>
                </a:rPr>
                <a:t>өзіне</a:t>
              </a:r>
              <a:r>
                <a:rPr lang="ru-RU" sz="2400" b="1" dirty="0">
                  <a:solidFill>
                    <a:srgbClr val="1C4F59"/>
                  </a:solidFill>
                </a:rPr>
                <a:t> </a:t>
              </a:r>
              <a:r>
                <a:rPr lang="ru-RU" sz="2400" b="1" dirty="0" err="1">
                  <a:solidFill>
                    <a:srgbClr val="1C4F59"/>
                  </a:solidFill>
                </a:rPr>
                <a:t>ұнайтын</a:t>
              </a:r>
              <a:r>
                <a:rPr lang="ru-RU" sz="2400" b="1" dirty="0">
                  <a:solidFill>
                    <a:srgbClr val="1C4F59"/>
                  </a:solidFill>
                </a:rPr>
                <a:t> </a:t>
              </a:r>
              <a:r>
                <a:rPr lang="ru-RU" sz="2400" b="1" dirty="0" err="1">
                  <a:solidFill>
                    <a:srgbClr val="1C4F59"/>
                  </a:solidFill>
                </a:rPr>
                <a:t>сабырлы</a:t>
              </a:r>
              <a:r>
                <a:rPr lang="ru-RU" sz="2400" b="1" dirty="0">
                  <a:solidFill>
                    <a:srgbClr val="1C4F59"/>
                  </a:solidFill>
                </a:rPr>
                <a:t> </a:t>
              </a:r>
              <a:r>
                <a:rPr lang="ru-RU" sz="2400" b="1" dirty="0" err="1">
                  <a:solidFill>
                    <a:srgbClr val="1C4F59"/>
                  </a:solidFill>
                </a:rPr>
                <a:t>іспен</a:t>
              </a:r>
              <a:r>
                <a:rPr lang="ru-RU" sz="2400" b="1" dirty="0">
                  <a:solidFill>
                    <a:srgbClr val="1C4F59"/>
                  </a:solidFill>
                </a:rPr>
                <a:t> </a:t>
              </a:r>
              <a:r>
                <a:rPr lang="ru-RU" sz="2400" b="1" dirty="0" err="1">
                  <a:solidFill>
                    <a:srgbClr val="1C4F59"/>
                  </a:solidFill>
                </a:rPr>
                <a:t>айналысу</a:t>
              </a:r>
              <a:r>
                <a:rPr lang="ru-RU" sz="2400" b="1" dirty="0">
                  <a:solidFill>
                    <a:srgbClr val="1C4F59"/>
                  </a:solidFill>
                </a:rPr>
                <a:t>),</a:t>
              </a:r>
              <a:r>
                <a:rPr lang="ru-RU" sz="2800" b="1" dirty="0">
                  <a:solidFill>
                    <a:srgbClr val="1C4F59"/>
                  </a:solidFill>
                </a:rPr>
                <a:t> </a:t>
              </a:r>
              <a:r>
                <a:rPr lang="ru-RU" sz="2800" b="1" dirty="0" err="1">
                  <a:solidFill>
                    <a:srgbClr val="1C4F59"/>
                  </a:solidFill>
                </a:rPr>
                <a:t>оңаша</a:t>
              </a:r>
              <a:r>
                <a:rPr lang="ru-RU" sz="2800" b="1" dirty="0">
                  <a:solidFill>
                    <a:srgbClr val="1C4F59"/>
                  </a:solidFill>
                </a:rPr>
                <a:t> </a:t>
              </a:r>
              <a:r>
                <a:rPr lang="ru-RU" sz="2800" b="1" dirty="0" err="1">
                  <a:solidFill>
                    <a:srgbClr val="1C4F59"/>
                  </a:solidFill>
                </a:rPr>
                <a:t>қалу</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серуендеу</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Көңілін</a:t>
              </a:r>
              <a:r>
                <a:rPr lang="ru-RU" sz="2800" b="1" dirty="0">
                  <a:solidFill>
                    <a:srgbClr val="1C4F59"/>
                  </a:solidFill>
                </a:rPr>
                <a:t> </a:t>
              </a:r>
              <a:r>
                <a:rPr lang="ru-RU" sz="2800" b="1" dirty="0" err="1">
                  <a:solidFill>
                    <a:srgbClr val="1C4F59"/>
                  </a:solidFill>
                </a:rPr>
                <a:t>аулауға</a:t>
              </a:r>
              <a:r>
                <a:rPr lang="ru-RU" sz="2800" b="1" dirty="0">
                  <a:solidFill>
                    <a:srgbClr val="1C4F59"/>
                  </a:solidFill>
                </a:rPr>
                <a:t> және </a:t>
              </a:r>
              <a:r>
                <a:rPr lang="ru-RU" sz="2800" b="1" dirty="0" err="1">
                  <a:solidFill>
                    <a:srgbClr val="1C4F59"/>
                  </a:solidFill>
                </a:rPr>
                <a:t>жағымды</a:t>
              </a:r>
              <a:r>
                <a:rPr lang="ru-RU" sz="2800" b="1" dirty="0">
                  <a:solidFill>
                    <a:srgbClr val="1C4F59"/>
                  </a:solidFill>
                </a:rPr>
                <a:t> </a:t>
              </a:r>
              <a:r>
                <a:rPr lang="ru-RU" sz="2800" b="1" dirty="0" err="1">
                  <a:solidFill>
                    <a:srgbClr val="1C4F59"/>
                  </a:solidFill>
                </a:rPr>
                <a:t>жайттарға</a:t>
              </a:r>
              <a:r>
                <a:rPr lang="ru-RU" sz="2800" b="1" dirty="0">
                  <a:solidFill>
                    <a:srgbClr val="1C4F59"/>
                  </a:solidFill>
                </a:rPr>
                <a:t> </a:t>
              </a:r>
              <a:r>
                <a:rPr lang="ru-RU" sz="2800" b="1" dirty="0" err="1">
                  <a:solidFill>
                    <a:srgbClr val="1C4F59"/>
                  </a:solidFill>
                </a:rPr>
                <a:t>бұруға</a:t>
              </a:r>
              <a:r>
                <a:rPr lang="ru-RU" sz="2800" b="1" dirty="0">
                  <a:solidFill>
                    <a:srgbClr val="1C4F59"/>
                  </a:solidFill>
                </a:rPr>
                <a:t> </a:t>
              </a:r>
              <a:r>
                <a:rPr lang="ru-RU" sz="2800" b="1" dirty="0" err="1">
                  <a:solidFill>
                    <a:srgbClr val="1C4F59"/>
                  </a:solidFill>
                </a:rPr>
                <a:t>үйретіңіз</a:t>
              </a:r>
              <a:r>
                <a:rPr lang="ru-RU" sz="2800" b="1" dirty="0">
                  <a:solidFill>
                    <a:srgbClr val="1C4F59"/>
                  </a:solidFill>
                </a:rPr>
                <a:t>.</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Ықтимал</a:t>
              </a:r>
              <a:r>
                <a:rPr lang="ru-RU" sz="2800" b="1" dirty="0">
                  <a:solidFill>
                    <a:srgbClr val="1C4F59"/>
                  </a:solidFill>
                </a:rPr>
                <a:t> </a:t>
              </a:r>
              <a:r>
                <a:rPr lang="ru-RU" sz="2800" b="1" dirty="0" err="1">
                  <a:solidFill>
                    <a:srgbClr val="1C4F59"/>
                  </a:solidFill>
                </a:rPr>
                <a:t>шешімдерді</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жағдайды</a:t>
              </a:r>
              <a:r>
                <a:rPr lang="ru-RU" sz="2800" b="1" dirty="0">
                  <a:solidFill>
                    <a:srgbClr val="1C4F59"/>
                  </a:solidFill>
                </a:rPr>
                <a:t> </a:t>
              </a:r>
              <a:r>
                <a:rPr lang="ru-RU" sz="2800" b="1" dirty="0" err="1">
                  <a:solidFill>
                    <a:srgbClr val="1C4F59"/>
                  </a:solidFill>
                </a:rPr>
                <a:t>жақсарту</a:t>
              </a:r>
              <a:r>
                <a:rPr lang="ru-RU" sz="2800" b="1" dirty="0">
                  <a:solidFill>
                    <a:srgbClr val="1C4F59"/>
                  </a:solidFill>
                </a:rPr>
                <a:t> </a:t>
              </a:r>
              <a:r>
                <a:rPr lang="ru-RU" sz="2800" b="1" dirty="0" err="1">
                  <a:solidFill>
                    <a:srgbClr val="1C4F59"/>
                  </a:solidFill>
                </a:rPr>
                <a:t>идеяларын</a:t>
              </a:r>
              <a:r>
                <a:rPr lang="ru-RU" sz="2800" b="1" dirty="0">
                  <a:solidFill>
                    <a:srgbClr val="1C4F59"/>
                  </a:solidFill>
                </a:rPr>
                <a:t> және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іске</a:t>
              </a:r>
              <a:r>
                <a:rPr lang="ru-RU" sz="2800" b="1" dirty="0">
                  <a:solidFill>
                    <a:srgbClr val="1C4F59"/>
                  </a:solidFill>
                </a:rPr>
                <a:t> </a:t>
              </a:r>
              <a:r>
                <a:rPr lang="ru-RU" sz="2800" b="1" dirty="0" err="1">
                  <a:solidFill>
                    <a:srgbClr val="1C4F59"/>
                  </a:solidFill>
                </a:rPr>
                <a:t>асыру</a:t>
              </a:r>
              <a:r>
                <a:rPr lang="ru-RU" sz="2800" b="1" dirty="0">
                  <a:solidFill>
                    <a:srgbClr val="1C4F59"/>
                  </a:solidFill>
                </a:rPr>
                <a:t> </a:t>
              </a:r>
              <a:r>
                <a:rPr lang="ru-RU" sz="2800" b="1" dirty="0" err="1">
                  <a:solidFill>
                    <a:srgbClr val="1C4F59"/>
                  </a:solidFill>
                </a:rPr>
                <a:t>жолдарын</a:t>
              </a:r>
              <a:r>
                <a:rPr lang="ru-RU" sz="2800" b="1" dirty="0">
                  <a:solidFill>
                    <a:srgbClr val="1C4F59"/>
                  </a:solidFill>
                </a:rPr>
                <a:t> </a:t>
              </a:r>
              <a:r>
                <a:rPr lang="ru-RU" sz="2800" b="1" dirty="0" err="1">
                  <a:solidFill>
                    <a:srgbClr val="1C4F59"/>
                  </a:solidFill>
                </a:rPr>
                <a:t>талқылаңыздар</a:t>
              </a:r>
              <a:r>
                <a:rPr lang="ru-RU" sz="2800" b="1" dirty="0">
                  <a:solidFill>
                    <a:srgbClr val="1C4F59"/>
                  </a:solidFill>
                </a:rPr>
                <a:t>. </a:t>
              </a:r>
              <a:r>
                <a:rPr lang="ru-RU" sz="2800" b="1" dirty="0" err="1">
                  <a:solidFill>
                    <a:srgbClr val="1C4F59"/>
                  </a:solidFill>
                </a:rPr>
                <a:t>Оларға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жауаптарын</a:t>
              </a:r>
              <a:r>
                <a:rPr lang="ru-RU" sz="2800" b="1" dirty="0">
                  <a:solidFill>
                    <a:srgbClr val="1C4F59"/>
                  </a:solidFill>
                </a:rPr>
                <a:t> және </a:t>
              </a:r>
              <a:r>
                <a:rPr lang="ru-RU" sz="2800" b="1" dirty="0" err="1">
                  <a:solidFill>
                    <a:srgbClr val="1C4F59"/>
                  </a:solidFill>
                </a:rPr>
                <a:t>шешімдерін</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көмектесу</a:t>
              </a:r>
              <a:r>
                <a:rPr lang="ru-RU" sz="2800" b="1" dirty="0">
                  <a:solidFill>
                    <a:srgbClr val="1C4F59"/>
                  </a:solidFill>
                </a:rPr>
                <a:t> </a:t>
              </a:r>
              <a:r>
                <a:rPr lang="ru-RU" sz="2800" b="1" dirty="0" err="1">
                  <a:solidFill>
                    <a:srgbClr val="1C4F59"/>
                  </a:solidFill>
                </a:rPr>
                <a:t>маңызды</a:t>
              </a:r>
              <a:r>
                <a:rPr lang="ru-RU" sz="2800" b="1" dirty="0">
                  <a:solidFill>
                    <a:srgbClr val="1C4F59"/>
                  </a:solidFill>
                </a:rPr>
                <a:t>, </a:t>
              </a:r>
              <a:r>
                <a:rPr lang="ru-RU" sz="2800" b="1" dirty="0" err="1">
                  <a:solidFill>
                    <a:srgbClr val="1C4F59"/>
                  </a:solidFill>
                </a:rPr>
                <a:t>сонда</a:t>
              </a:r>
              <a:r>
                <a:rPr lang="ru-RU" sz="2800" b="1" dirty="0">
                  <a:solidFill>
                    <a:srgbClr val="1C4F59"/>
                  </a:solidFill>
                </a:rPr>
                <a:t> </a:t>
              </a:r>
              <a:r>
                <a:rPr lang="ru-RU" sz="2800" b="1" dirty="0" err="1">
                  <a:solidFill>
                    <a:srgbClr val="1C4F59"/>
                  </a:solidFill>
                </a:rPr>
                <a:t>сіз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шешу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дамытасыз</a:t>
              </a:r>
              <a:r>
                <a:rPr lang="ru-RU" sz="2800" b="1" dirty="0">
                  <a:solidFill>
                    <a:srgbClr val="1C4F59"/>
                  </a:solidFill>
                </a:rPr>
                <a:t>.</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БАЛАҒА (ЖАСӨСПІРІМГЕ) МӘСЕЛЕЛЕРІН ШЕШУГЕ КӨМЕКТЕСІҢІЗ</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172200"/>
            <a:ext cx="11141002" cy="1734931"/>
            <a:chOff x="-549979" y="-617155"/>
            <a:chExt cx="4258112" cy="3107601"/>
          </a:xfrm>
        </p:grpSpPr>
        <p:sp>
          <p:nvSpPr>
            <p:cNvPr id="26" name="Freeform 5"/>
            <p:cNvSpPr/>
            <p:nvPr/>
          </p:nvSpPr>
          <p:spPr>
            <a:xfrm>
              <a:off x="-549979" y="-617155"/>
              <a:ext cx="4258112" cy="310760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err="1">
                  <a:solidFill>
                    <a:srgbClr val="C00000"/>
                  </a:solidFill>
                </a:rPr>
                <a:t>Көмек</a:t>
              </a:r>
              <a:r>
                <a:rPr lang="ru-RU" sz="3000" b="1" dirty="0">
                  <a:solidFill>
                    <a:srgbClr val="C00000"/>
                  </a:solidFill>
                </a:rPr>
                <a:t> </a:t>
              </a:r>
              <a:r>
                <a:rPr lang="ru-RU" sz="3000" b="1" dirty="0" err="1">
                  <a:solidFill>
                    <a:srgbClr val="C00000"/>
                  </a:solidFill>
                </a:rPr>
                <a:t>сұрауды</a:t>
              </a:r>
              <a:r>
                <a:rPr lang="ru-RU" sz="3000" b="1" dirty="0">
                  <a:solidFill>
                    <a:srgbClr val="C00000"/>
                  </a:solidFill>
                </a:rPr>
                <a:t> және </a:t>
              </a:r>
              <a:r>
                <a:rPr lang="ru-RU" sz="3000" b="1" dirty="0" err="1">
                  <a:solidFill>
                    <a:srgbClr val="C00000"/>
                  </a:solidFill>
                </a:rPr>
                <a:t>қабылдауды</a:t>
              </a:r>
              <a:r>
                <a:rPr lang="ru-RU" sz="3000" b="1" dirty="0">
                  <a:solidFill>
                    <a:srgbClr val="C00000"/>
                  </a:solidFill>
                </a:rPr>
                <a:t> </a:t>
              </a:r>
              <a:r>
                <a:rPr lang="ru-RU" sz="3000" b="1" dirty="0" err="1">
                  <a:solidFill>
                    <a:srgbClr val="C00000"/>
                  </a:solidFill>
                </a:rPr>
                <a:t>үйретіңіз</a:t>
              </a:r>
              <a:r>
                <a:rPr lang="ru-RU" sz="3000" b="1" dirty="0">
                  <a:solidFill>
                    <a:srgbClr val="C00000"/>
                  </a:solidFill>
                </a:rPr>
                <a:t>.</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a:t>
              </a:r>
              <a:r>
                <a:rPr lang="ru-RU" sz="2800" b="1" dirty="0" err="1">
                  <a:solidFill>
                    <a:srgbClr val="1C4F59"/>
                  </a:solidFill>
                </a:rPr>
                <a:t>сұрау</a:t>
              </a:r>
              <a:r>
                <a:rPr lang="ru-RU" sz="2800" b="1" dirty="0">
                  <a:solidFill>
                    <a:srgbClr val="1C4F59"/>
                  </a:solidFill>
                </a:rPr>
                <a:t> – </a:t>
              </a:r>
              <a:r>
                <a:rPr lang="ru-RU" sz="2800" b="1" dirty="0" err="1">
                  <a:solidFill>
                    <a:srgbClr val="1C4F59"/>
                  </a:solidFill>
                </a:rPr>
                <a:t>әлсіздіктің</a:t>
              </a:r>
              <a:r>
                <a:rPr lang="ru-RU" sz="2800" b="1" dirty="0">
                  <a:solidFill>
                    <a:srgbClr val="1C4F59"/>
                  </a:solidFill>
                </a:rPr>
                <a:t> емес, </a:t>
              </a:r>
              <a:r>
                <a:rPr lang="ru-RU" sz="2800" b="1" dirty="0" err="1">
                  <a:solidFill>
                    <a:srgbClr val="1C4F59"/>
                  </a:solidFill>
                </a:rPr>
                <a:t>мықтылықтың</a:t>
              </a:r>
              <a:r>
                <a:rPr lang="ru-RU" sz="2800" b="1" dirty="0">
                  <a:solidFill>
                    <a:srgbClr val="1C4F59"/>
                  </a:solidFill>
                </a:rPr>
                <a:t> </a:t>
              </a:r>
              <a:r>
                <a:rPr lang="ru-RU" sz="2800" b="1" dirty="0" err="1">
                  <a:solidFill>
                    <a:srgbClr val="1C4F59"/>
                  </a:solidFill>
                </a:rPr>
                <a:t>белгісі</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осыны</a:t>
              </a:r>
              <a:r>
                <a:rPr lang="ru-RU" sz="2800" b="1" dirty="0">
                  <a:solidFill>
                    <a:srgbClr val="1C4F59"/>
                  </a:solidFill>
                </a:rPr>
                <a:t> </a:t>
              </a:r>
              <a:r>
                <a:rPr lang="ru-RU" sz="2800" b="1" dirty="0" err="1">
                  <a:solidFill>
                    <a:srgbClr val="1C4F59"/>
                  </a:solidFill>
                </a:rPr>
                <a:t>қабылдағанға</a:t>
              </a:r>
              <a:r>
                <a:rPr lang="ru-RU" sz="2800" b="1" dirty="0">
                  <a:solidFill>
                    <a:srgbClr val="1C4F59"/>
                  </a:solidFill>
                </a:rPr>
                <a:t> </a:t>
              </a:r>
              <a:r>
                <a:rPr lang="ru-RU" sz="2800" b="1" dirty="0" err="1">
                  <a:solidFill>
                    <a:srgbClr val="1C4F59"/>
                  </a:solidFill>
                </a:rPr>
                <a:t>дейін</a:t>
              </a:r>
              <a:r>
                <a:rPr lang="ru-RU" sz="2800" b="1" dirty="0">
                  <a:solidFill>
                    <a:srgbClr val="1C4F59"/>
                  </a:solidFill>
                </a:rPr>
                <a:t> </a:t>
              </a:r>
              <a:r>
                <a:rPr lang="ru-RU" sz="2800" b="1" dirty="0" err="1">
                  <a:solidFill>
                    <a:srgbClr val="1C4F59"/>
                  </a:solidFill>
                </a:rPr>
                <a:t>есіне</a:t>
              </a:r>
              <a:r>
                <a:rPr lang="ru-RU" sz="2800" b="1" dirty="0">
                  <a:solidFill>
                    <a:srgbClr val="1C4F59"/>
                  </a:solidFill>
                </a:rPr>
                <a:t> сала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пен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алу</a:t>
              </a:r>
              <a:r>
                <a:rPr lang="ru-RU" sz="2800" b="1" dirty="0">
                  <a:solidFill>
                    <a:srgbClr val="1C4F59"/>
                  </a:solidFill>
                </a:rPr>
                <a:t> </a:t>
              </a:r>
              <a:r>
                <a:rPr lang="ru-RU" sz="2800" b="1" dirty="0" err="1">
                  <a:solidFill>
                    <a:srgbClr val="1C4F59"/>
                  </a:solidFill>
                </a:rPr>
                <a:t>көздері</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ақпарат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a:p>
              <a:endParaRPr lang="en-US" sz="2800" b="1" dirty="0">
                <a:solidFill>
                  <a:srgbClr val="1C4F59"/>
                </a:solidFill>
              </a:endParaRPr>
            </a:p>
            <a:p>
              <a:r>
                <a:rPr lang="en-US" dirty="0"/>
                <a:t>-</a:t>
              </a:r>
            </a:p>
          </p:txBody>
        </p:sp>
      </p:grpSp>
      <p:sp>
        <p:nvSpPr>
          <p:cNvPr id="17" name="Freeform 3">
            <a:extLst>
              <a:ext uri="{FF2B5EF4-FFF2-40B4-BE49-F238E27FC236}">
                <a16:creationId xmlns:a16="http://schemas.microsoft.com/office/drawing/2014/main"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kk-KZ" sz="3000" b="1" dirty="0">
                <a:solidFill>
                  <a:srgbClr val="C00000"/>
                </a:solidFill>
              </a:rPr>
              <a:t>Балаға ауыр немесе жағымсыз сезімдерді «бастан өткеруді» үйретіңіз.</a:t>
            </a:r>
            <a:r>
              <a:rPr lang="ru-RU" sz="3000" b="1" dirty="0">
                <a:solidFill>
                  <a:srgbClr val="C00000"/>
                </a:solidFill>
              </a:rPr>
              <a:t> </a:t>
            </a:r>
            <a:r>
              <a:rPr lang="ru-RU" sz="2800" b="1" dirty="0" err="1">
                <a:solidFill>
                  <a:srgbClr val="1C4F59"/>
                </a:solidFill>
              </a:rPr>
              <a:t>Торығу</a:t>
            </a:r>
            <a:r>
              <a:rPr lang="ru-RU" sz="2800" b="1" dirty="0">
                <a:solidFill>
                  <a:srgbClr val="1C4F59"/>
                </a:solidFill>
              </a:rPr>
              <a:t>, </a:t>
            </a:r>
            <a:r>
              <a:rPr lang="ru-RU" sz="2800" b="1" dirty="0" err="1">
                <a:solidFill>
                  <a:srgbClr val="1C4F59"/>
                </a:solidFill>
              </a:rPr>
              <a:t>ашулану</a:t>
            </a:r>
            <a:r>
              <a:rPr lang="ru-RU" sz="2800" b="1" dirty="0">
                <a:solidFill>
                  <a:srgbClr val="1C4F59"/>
                </a:solidFill>
              </a:rPr>
              <a:t>, </a:t>
            </a:r>
            <a:r>
              <a:rPr lang="ru-RU" sz="2800" b="1" dirty="0" err="1">
                <a:solidFill>
                  <a:srgbClr val="1C4F59"/>
                </a:solidFill>
              </a:rPr>
              <a:t>түңілу</a:t>
            </a:r>
            <a:r>
              <a:rPr lang="ru-RU" sz="2800" b="1" dirty="0">
                <a:solidFill>
                  <a:srgbClr val="1C4F59"/>
                </a:solidFill>
              </a:rPr>
              <a:t>, </a:t>
            </a:r>
            <a:r>
              <a:rPr lang="ru-RU" sz="2800" b="1" dirty="0" err="1">
                <a:solidFill>
                  <a:srgbClr val="1C4F59"/>
                </a:solidFill>
              </a:rPr>
              <a:t>мұңаю</a:t>
            </a:r>
            <a:r>
              <a:rPr lang="ru-RU" sz="2800" b="1" dirty="0">
                <a:solidFill>
                  <a:srgbClr val="1C4F59"/>
                </a:solidFill>
              </a:rPr>
              <a:t> және </a:t>
            </a:r>
            <a:r>
              <a:rPr lang="ru-RU" sz="2800" b="1" dirty="0" err="1">
                <a:solidFill>
                  <a:srgbClr val="1C4F59"/>
                </a:solidFill>
              </a:rPr>
              <a:t>өкіну</a:t>
            </a:r>
            <a:r>
              <a:rPr lang="ru-RU" sz="2800" b="1" dirty="0">
                <a:solidFill>
                  <a:srgbClr val="1C4F59"/>
                </a:solidFill>
              </a:rPr>
              <a:t> хал</a:t>
            </a:r>
            <a:r>
              <a:rPr lang="en-GB" sz="2800" b="1" dirty="0">
                <a:solidFill>
                  <a:srgbClr val="1C4F59"/>
                </a:solidFill>
              </a:rPr>
              <a:t>-</a:t>
            </a:r>
            <a:r>
              <a:rPr lang="kk-KZ" sz="2800" b="1" dirty="0">
                <a:solidFill>
                  <a:srgbClr val="1C4F59"/>
                </a:solidFill>
              </a:rPr>
              <a:t>жағдайға кері әсерін тигізетініне қарамастан, сол сезімдер туындағанда балаңызға оларды еңсеруді үйрену қажет</a:t>
            </a:r>
            <a:r>
              <a:rPr lang="ru-RU" sz="2800" b="1" dirty="0">
                <a:solidFill>
                  <a:srgbClr val="1C4F59"/>
                </a:solidFill>
              </a:rPr>
              <a:t>. </a:t>
            </a:r>
            <a:r>
              <a:rPr lang="ru-RU" sz="2800" b="1" dirty="0" err="1">
                <a:solidFill>
                  <a:srgbClr val="1C4F59"/>
                </a:solidFill>
              </a:rPr>
              <a:t>Бұл</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өміршеңдігін</a:t>
            </a:r>
            <a:r>
              <a:rPr lang="ru-RU" sz="2800" b="1" dirty="0">
                <a:solidFill>
                  <a:srgbClr val="1C4F59"/>
                </a:solidFill>
              </a:rPr>
              <a:t> және </a:t>
            </a:r>
            <a:r>
              <a:rPr lang="ru-RU" sz="2800" b="1" dirty="0" err="1">
                <a:solidFill>
                  <a:srgbClr val="1C4F59"/>
                </a:solidFill>
              </a:rPr>
              <a:t>қиындықтарды</a:t>
            </a:r>
            <a:r>
              <a:rPr lang="ru-RU" sz="2800" b="1" dirty="0">
                <a:solidFill>
                  <a:srgbClr val="1C4F59"/>
                </a:solidFill>
              </a:rPr>
              <a:t> </a:t>
            </a:r>
            <a:r>
              <a:rPr lang="ru-RU" sz="2800" b="1" dirty="0" err="1">
                <a:solidFill>
                  <a:srgbClr val="1C4F59"/>
                </a:solidFill>
              </a:rPr>
              <a:t>жеңу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нығайтуға</a:t>
            </a:r>
            <a:r>
              <a:rPr lang="ru-RU" sz="2800" b="1" dirty="0">
                <a:solidFill>
                  <a:srgbClr val="1C4F59"/>
                </a:solidFill>
              </a:rPr>
              <a:t> </a:t>
            </a:r>
            <a:r>
              <a:rPr lang="ru-RU" sz="2800" b="1" dirty="0" err="1">
                <a:solidFill>
                  <a:srgbClr val="1C4F59"/>
                </a:solidFill>
              </a:rPr>
              <a:t>көмектеседі</a:t>
            </a:r>
            <a:r>
              <a:rPr lang="ru-RU" sz="2800" b="1" dirty="0">
                <a:solidFill>
                  <a:srgbClr val="1C4F59"/>
                </a:solidFill>
              </a:rPr>
              <a:t>.</a:t>
            </a:r>
            <a:endParaRPr lang="en-US" dirty="0"/>
          </a:p>
        </p:txBody>
      </p:sp>
      <p:grpSp>
        <p:nvGrpSpPr>
          <p:cNvPr id="18" name="Group 2">
            <a:extLst>
              <a:ext uri="{FF2B5EF4-FFF2-40B4-BE49-F238E27FC236}">
                <a16:creationId xmlns:a16="http://schemas.microsoft.com/office/drawing/2014/main" id="{999954FF-23A7-4A8C-853C-3D35B149300A}"/>
              </a:ext>
            </a:extLst>
          </p:cNvPr>
          <p:cNvGrpSpPr/>
          <p:nvPr/>
        </p:nvGrpSpPr>
        <p:grpSpPr>
          <a:xfrm>
            <a:off x="135084" y="6648119"/>
            <a:ext cx="6626151" cy="3276600"/>
            <a:chOff x="-347898" y="-442061"/>
            <a:chExt cx="3540668" cy="2348814"/>
          </a:xfrm>
        </p:grpSpPr>
        <p:sp>
          <p:nvSpPr>
            <p:cNvPr id="19" name="Freeform 3">
              <a:extLst>
                <a:ext uri="{FF2B5EF4-FFF2-40B4-BE49-F238E27FC236}">
                  <a16:creationId xmlns:a16="http://schemas.microsoft.com/office/drawing/2014/main" id="{B157493E-4F71-4CA6-A704-F0380C036806}"/>
                </a:ext>
              </a:extLst>
            </p:cNvPr>
            <p:cNvSpPr/>
            <p:nvPr/>
          </p:nvSpPr>
          <p:spPr>
            <a:xfrm>
              <a:off x="-347898" y="-442061"/>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Бар </a:t>
              </a:r>
              <a:r>
                <a:rPr lang="ru-RU" sz="3000" b="1" dirty="0" err="1">
                  <a:solidFill>
                    <a:srgbClr val="C00000"/>
                  </a:solidFill>
                </a:rPr>
                <a:t>назарыңызды</a:t>
              </a:r>
              <a:r>
                <a:rPr lang="ru-RU" sz="3000" b="1" dirty="0">
                  <a:solidFill>
                    <a:srgbClr val="C00000"/>
                  </a:solidFill>
                </a:rPr>
                <a:t> </a:t>
              </a:r>
              <a:r>
                <a:rPr lang="ru-RU" sz="3000" b="1" dirty="0" err="1">
                  <a:solidFill>
                    <a:srgbClr val="C00000"/>
                  </a:solidFill>
                </a:rPr>
                <a:t>өзіңізге</a:t>
              </a:r>
              <a:r>
                <a:rPr lang="ru-RU" sz="3000" b="1" dirty="0">
                  <a:solidFill>
                    <a:srgbClr val="C00000"/>
                  </a:solidFill>
                </a:rPr>
                <a:t> емес, </a:t>
              </a:r>
              <a:r>
                <a:rPr lang="ru-RU" sz="3000" b="1" dirty="0" err="1">
                  <a:solidFill>
                    <a:srgbClr val="C00000"/>
                  </a:solidFill>
                </a:rPr>
                <a:t>балаға</a:t>
              </a:r>
              <a:r>
                <a:rPr lang="ru-RU" sz="3000" b="1" dirty="0">
                  <a:solidFill>
                    <a:srgbClr val="C00000"/>
                  </a:solidFill>
                </a:rPr>
                <a:t> </a:t>
              </a:r>
              <a:r>
                <a:rPr lang="ru-RU" sz="3000" b="1" dirty="0" err="1">
                  <a:solidFill>
                    <a:srgbClr val="C00000"/>
                  </a:solidFill>
                </a:rPr>
                <a:t>аударыңыз</a:t>
              </a:r>
              <a:r>
                <a:rPr lang="ru-RU" sz="3000" b="1" dirty="0">
                  <a:solidFill>
                    <a:srgbClr val="C00000"/>
                  </a:solidFill>
                </a:rPr>
                <a:t>!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оқиғалар</a:t>
              </a:r>
              <a:r>
                <a:rPr lang="ru-RU" sz="2800" b="1" dirty="0">
                  <a:solidFill>
                    <a:srgbClr val="1C4F59"/>
                  </a:solidFill>
                </a:rPr>
                <a:t> және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мәселені</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тәжірибеңізде</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шешкеніңізді</a:t>
              </a:r>
              <a:r>
                <a:rPr lang="ru-RU" sz="2800" b="1" dirty="0">
                  <a:solidFill>
                    <a:srgbClr val="1C4F59"/>
                  </a:solidFill>
                </a:rPr>
                <a:t> </a:t>
              </a:r>
              <a:r>
                <a:rPr lang="ru-RU" sz="2800" b="1" dirty="0" err="1">
                  <a:solidFill>
                    <a:srgbClr val="1C4F59"/>
                  </a:solidFill>
                </a:rPr>
                <a:t>айтып</a:t>
              </a:r>
              <a:r>
                <a:rPr lang="ru-RU" sz="2800" b="1" dirty="0">
                  <a:solidFill>
                    <a:srgbClr val="1C4F59"/>
                  </a:solidFill>
                </a:rPr>
                <a:t> </a:t>
              </a:r>
              <a:r>
                <a:rPr lang="ru-RU" sz="2800" b="1" dirty="0" err="1">
                  <a:solidFill>
                    <a:srgbClr val="1C4F59"/>
                  </a:solidFill>
                </a:rPr>
                <a:t>беруден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орнына</a:t>
              </a:r>
              <a:r>
                <a:rPr lang="ru-RU" sz="2800" b="1" dirty="0">
                  <a:solidFill>
                    <a:srgbClr val="1C4F59"/>
                  </a:solidFill>
                </a:rPr>
                <a:t> бала </a:t>
              </a:r>
              <a:r>
                <a:rPr lang="ru-RU" sz="2800" b="1" dirty="0" err="1">
                  <a:solidFill>
                    <a:srgbClr val="1C4F59"/>
                  </a:solidFill>
                </a:rPr>
                <a:t>өтінгенде</a:t>
              </a:r>
              <a:r>
                <a:rPr lang="ru-RU" sz="2800" b="1" dirty="0">
                  <a:solidFill>
                    <a:srgbClr val="1C4F59"/>
                  </a:solidFill>
                </a:rPr>
                <a:t> </a:t>
              </a:r>
              <a:r>
                <a:rPr lang="ru-RU" sz="2800" b="1" dirty="0" err="1">
                  <a:solidFill>
                    <a:srgbClr val="1C4F59"/>
                  </a:solidFill>
                </a:rPr>
                <a:t>тыңдау</a:t>
              </a:r>
              <a:r>
                <a:rPr lang="ru-RU" sz="2800" b="1" dirty="0">
                  <a:solidFill>
                    <a:srgbClr val="1C4F59"/>
                  </a:solidFill>
                </a:rPr>
                <a:t> және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көрсету</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қолжетімді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3000" b="1" dirty="0">
                <a:solidFill>
                  <a:srgbClr val="C00000"/>
                </a:solidFill>
              </a:endParaRPr>
            </a:p>
          </p:txBody>
        </p:sp>
      </p:grpSp>
      <p:grpSp>
        <p:nvGrpSpPr>
          <p:cNvPr id="20" name="Group 6">
            <a:extLst>
              <a:ext uri="{FF2B5EF4-FFF2-40B4-BE49-F238E27FC236}">
                <a16:creationId xmlns:a16="http://schemas.microsoft.com/office/drawing/2014/main"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a:t>
              </a:r>
              <a:r>
                <a:rPr lang="ru-RU" sz="2800" b="1" dirty="0">
                  <a:solidFill>
                    <a:srgbClr val="1C4F59"/>
                  </a:solidFill>
                </a:rPr>
                <a:t> </a:t>
              </a:r>
              <a:r>
                <a:rPr lang="ru-RU" sz="2800" b="1" dirty="0" err="1">
                  <a:solidFill>
                    <a:srgbClr val="1C4F59"/>
                  </a:solidFill>
                </a:rPr>
                <a:t>жай</a:t>
              </a:r>
              <a:r>
                <a:rPr lang="ru-RU" sz="2800" b="1" dirty="0">
                  <a:solidFill>
                    <a:srgbClr val="1C4F59"/>
                  </a:solidFill>
                </a:rPr>
                <a:t> </a:t>
              </a:r>
              <a:r>
                <a:rPr lang="ru-RU" sz="2800" b="1" dirty="0" err="1">
                  <a:solidFill>
                    <a:srgbClr val="1C4F59"/>
                  </a:solidFill>
                </a:rPr>
                <a:t>ғана</a:t>
              </a:r>
              <a:r>
                <a:rPr lang="ru-RU" sz="2800" b="1" dirty="0">
                  <a:solidFill>
                    <a:srgbClr val="1C4F59"/>
                  </a:solidFill>
                </a:rPr>
                <a:t> </a:t>
              </a:r>
              <a:r>
                <a:rPr lang="ru-RU" sz="2800" b="1" dirty="0" err="1">
                  <a:solidFill>
                    <a:srgbClr val="1C4F59"/>
                  </a:solidFill>
                </a:rPr>
                <a:t>мәселенің</a:t>
              </a:r>
              <a:r>
                <a:rPr lang="ru-RU" sz="2800" b="1" dirty="0">
                  <a:solidFill>
                    <a:srgbClr val="1C4F59"/>
                  </a:solidFill>
                </a:rPr>
                <a:t> </a:t>
              </a:r>
              <a:r>
                <a:rPr lang="ru-RU" sz="2800" b="1" dirty="0" err="1">
                  <a:solidFill>
                    <a:srgbClr val="1C4F59"/>
                  </a:solidFill>
                </a:rPr>
                <a:t>шешімін</a:t>
              </a:r>
              <a:r>
                <a:rPr lang="ru-RU" sz="2800" b="1" dirty="0">
                  <a:solidFill>
                    <a:srgbClr val="1C4F59"/>
                  </a:solidFill>
                </a:rPr>
                <a:t> ала </a:t>
              </a:r>
              <a:r>
                <a:rPr lang="ru-RU" sz="2800" b="1" dirty="0" err="1">
                  <a:solidFill>
                    <a:srgbClr val="1C4F59"/>
                  </a:solidFill>
                </a:rPr>
                <a:t>салғаннан</a:t>
              </a:r>
              <a:r>
                <a:rPr lang="ru-RU" sz="2800" b="1" dirty="0">
                  <a:solidFill>
                    <a:srgbClr val="1C4F59"/>
                  </a:solidFill>
                </a:rPr>
                <a:t> </a:t>
              </a:r>
              <a:r>
                <a:rPr lang="ru-RU" sz="2800" b="1" dirty="0" err="1">
                  <a:solidFill>
                    <a:srgbClr val="1C4F59"/>
                  </a:solidFill>
                </a:rPr>
                <a:t>гөрі</a:t>
              </a:r>
              <a:r>
                <a:rPr lang="ru-RU" sz="2800" b="1" dirty="0">
                  <a:solidFill>
                    <a:srgbClr val="1C4F59"/>
                  </a:solidFill>
                </a:rPr>
                <a:t> </a:t>
              </a:r>
              <a:r>
                <a:rPr lang="ru-RU" sz="3000" b="1" dirty="0" err="1">
                  <a:solidFill>
                    <a:srgbClr val="C00000"/>
                  </a:solidFill>
                </a:rPr>
                <a:t>түсіністік</a:t>
              </a:r>
              <a:r>
                <a:rPr lang="ru-RU" sz="3000" b="1" dirty="0">
                  <a:solidFill>
                    <a:srgbClr val="C00000"/>
                  </a:solidFill>
                </a:rPr>
                <a:t> пен </a:t>
              </a:r>
              <a:r>
                <a:rPr lang="ru-RU" sz="3000" b="1" dirty="0" err="1">
                  <a:solidFill>
                    <a:srgbClr val="C00000"/>
                  </a:solidFill>
                </a:rPr>
                <a:t>тілектестікті</a:t>
              </a:r>
              <a:r>
                <a:rPr lang="ru-RU" sz="3000" b="1" dirty="0">
                  <a:solidFill>
                    <a:srgbClr val="C00000"/>
                  </a:solidFill>
                </a:rPr>
                <a:t> </a:t>
              </a:r>
              <a:r>
                <a:rPr lang="ru-RU" sz="2800" b="1" dirty="0" err="1">
                  <a:solidFill>
                    <a:srgbClr val="1C4F59"/>
                  </a:solidFill>
                </a:rPr>
                <a:t>көбірек</a:t>
              </a:r>
              <a:r>
                <a:rPr lang="ru-RU" sz="2800" b="1" dirty="0">
                  <a:solidFill>
                    <a:srgbClr val="1C4F59"/>
                  </a:solidFill>
                </a:rPr>
                <a:t> </a:t>
              </a:r>
              <a:r>
                <a:rPr lang="ru-RU" sz="2800" b="1" dirty="0" err="1">
                  <a:solidFill>
                    <a:srgbClr val="1C4F59"/>
                  </a:solidFill>
                </a:rPr>
                <a:t>бағалайтын</a:t>
              </a:r>
              <a:r>
                <a:rPr lang="ru-RU" sz="2800" b="1" dirty="0">
                  <a:solidFill>
                    <a:srgbClr val="1C4F59"/>
                  </a:solidFill>
                </a:rPr>
                <a:t> </a:t>
              </a:r>
              <a:r>
                <a:rPr lang="ru-RU" sz="2800" b="1" dirty="0" err="1">
                  <a:solidFill>
                    <a:srgbClr val="1C4F59"/>
                  </a:solidFill>
                </a:rPr>
                <a:t>болады</a:t>
              </a:r>
              <a:r>
                <a:rPr lang="ru-RU" sz="2800" b="1" dirty="0">
                  <a:solidFill>
                    <a:srgbClr val="1C4F59"/>
                  </a:solidFill>
                </a:rPr>
                <a:t>.</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id="{CF360AD2-8ED2-4639-B7B9-83F42C04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val="185000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3048</TotalTime>
  <Words>4145</Words>
  <Application>Microsoft Office PowerPoint</Application>
  <PresentationFormat>Произвольный</PresentationFormat>
  <Paragraphs>242</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Балалар мен жасөспірімдердің психикалық денсаулығында кінарат туындауына апаруы мүмкін жайттар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Көңіл бөлгендеріңізге рақмет! Сұрақтарыңыз болса, менімен келесі байланыс мәліметтері арқылы хабарласа аласыздар: Т.А.Ә. ______________ мектеп/колледж педагог-психологы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Бахытгуль Турганова</cp:lastModifiedBy>
  <cp:revision>147</cp:revision>
  <dcterms:created xsi:type="dcterms:W3CDTF">2006-08-16T00:00:00Z</dcterms:created>
  <dcterms:modified xsi:type="dcterms:W3CDTF">2021-03-03T06:42:52Z</dcterms:modified>
  <dc:identifier>DAEGuFksi_g</dc:identifier>
</cp:coreProperties>
</file>