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2" r:id="rId1"/>
  </p:sldMasterIdLst>
  <p:notesMasterIdLst>
    <p:notesMasterId r:id="rId4"/>
  </p:notesMasterIdLst>
  <p:handoutMasterIdLst>
    <p:handoutMasterId r:id="rId5"/>
  </p:handoutMasterIdLst>
  <p:sldIdLst>
    <p:sldId id="257" r:id="rId2"/>
    <p:sldId id="263" r:id="rId3"/>
  </p:sldIdLst>
  <p:sldSz cx="6858000" cy="9906000" type="A4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5744"/>
    <a:srgbClr val="0091FE"/>
    <a:srgbClr val="E0BAFC"/>
    <a:srgbClr val="FF6699"/>
    <a:srgbClr val="4FD1FF"/>
    <a:srgbClr val="FAC2BC"/>
    <a:srgbClr val="F4E99A"/>
    <a:srgbClr val="FCEAE8"/>
    <a:srgbClr val="F9D3CF"/>
    <a:srgbClr val="FADE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77" autoAdjust="0"/>
  </p:normalViewPr>
  <p:slideViewPr>
    <p:cSldViewPr>
      <p:cViewPr varScale="1">
        <p:scale>
          <a:sx n="72" d="100"/>
          <a:sy n="72" d="100"/>
        </p:scale>
        <p:origin x="3162" y="7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43E6C-20A6-4073-BC9E-EDE0536FA071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594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75131-4C0D-4D84-98E2-6175DCD3B9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176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98954-B977-4C6C-8E1B-651B26971CBA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81463" y="509588"/>
            <a:ext cx="17653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D7FF0-32FB-4EDC-A74B-8509BE7A01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6248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D7FF0-32FB-4EDC-A74B-8509BE7A015F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085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D7FF0-32FB-4EDC-A74B-8509BE7A015F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085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585551"/>
            <a:ext cx="6858000" cy="4320449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6858000" cy="558555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831116"/>
            <a:ext cx="6858000" cy="3302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2311400"/>
            <a:ext cx="6858000" cy="73744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5346" y="7298121"/>
            <a:ext cx="4227758" cy="127417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186" y="4524420"/>
            <a:ext cx="5381513" cy="2590130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8750" y="1056639"/>
            <a:ext cx="4800600" cy="5019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9" y="543858"/>
            <a:ext cx="1543050" cy="7566490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93085" y="1056639"/>
            <a:ext cx="3621965" cy="70701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57250" y="1056640"/>
            <a:ext cx="4800600" cy="5019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585551"/>
            <a:ext cx="6858000" cy="4320449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558555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831116"/>
            <a:ext cx="6858000" cy="3302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2311400"/>
            <a:ext cx="6858000" cy="73744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896" y="3138269"/>
            <a:ext cx="4475000" cy="3500389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6828" y="6655293"/>
            <a:ext cx="4477871" cy="1206776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57249" y="1056639"/>
            <a:ext cx="2510028" cy="5019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1056640"/>
            <a:ext cx="2510028" cy="5019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056640"/>
            <a:ext cx="2510028" cy="924101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335" y="2022695"/>
            <a:ext cx="2510028" cy="3962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5477" y="1056640"/>
            <a:ext cx="2510028" cy="924101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020824"/>
            <a:ext cx="2510028" cy="3962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322" y="3191934"/>
            <a:ext cx="2727064" cy="181782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37" y="1056640"/>
            <a:ext cx="3012814" cy="7070166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824" y="5052381"/>
            <a:ext cx="2541495" cy="30904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585551"/>
            <a:ext cx="6858000" cy="4320449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858000" cy="558555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831116"/>
            <a:ext cx="6858000" cy="3302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2311400"/>
            <a:ext cx="6858000" cy="73744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6381" y="1651000"/>
            <a:ext cx="3086100" cy="4517942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415" y="1459591"/>
            <a:ext cx="2770586" cy="3124362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451" y="6448608"/>
            <a:ext cx="4787654" cy="1651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374467"/>
            <a:ext cx="6858000" cy="2531533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737446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443106"/>
            <a:ext cx="6858000" cy="3302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2311400"/>
            <a:ext cx="6858000" cy="73744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4967" y="6315354"/>
            <a:ext cx="4884383" cy="1651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057709"/>
            <a:ext cx="4800600" cy="501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50" y="8915401"/>
            <a:ext cx="18859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9A88081-C3A6-40CA-B35D-4693FFDB4CC9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" y="8915401"/>
            <a:ext cx="2514601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0" y="8915401"/>
            <a:ext cx="13716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12096" y="1535907"/>
            <a:ext cx="9898065" cy="684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814" y="8269454"/>
            <a:ext cx="2474138" cy="14057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069975" y="63539"/>
            <a:ext cx="597577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altLang="ru-RU" sz="1000" b="1" dirty="0" smtClean="0">
                <a:latin typeface="Segoe Print" pitchFamily="2" charset="0"/>
                <a:ea typeface="Times New Roman" pitchFamily="18" charset="0"/>
                <a:cs typeface="Times New Roman" panose="02020603050405020304" pitchFamily="18" charset="0"/>
              </a:rPr>
              <a:t>КГУ </a:t>
            </a:r>
            <a:r>
              <a:rPr lang="kk-KZ" altLang="ru-RU" sz="1000" b="1" dirty="0">
                <a:latin typeface="Segoe Print" pitchFamily="2" charset="0"/>
                <a:ea typeface="Times New Roman" pitchFamily="18" charset="0"/>
                <a:cs typeface="Times New Roman" panose="02020603050405020304" pitchFamily="18" charset="0"/>
              </a:rPr>
              <a:t>«РЕГИОНАЛЬНЫЙ ЦЕНТР ПСИХОЛОГИЧЕСКОЙ ПОДДЕРЖКИ </a:t>
            </a:r>
            <a:endParaRPr lang="ru-RU" altLang="ru-RU" sz="1000" dirty="0">
              <a:latin typeface="Segoe Print" pitchFamily="2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1000" b="1" dirty="0">
                <a:latin typeface="Segoe Print" pitchFamily="2" charset="0"/>
                <a:ea typeface="Times New Roman" pitchFamily="18" charset="0"/>
                <a:cs typeface="Times New Roman" panose="02020603050405020304" pitchFamily="18" charset="0"/>
              </a:rPr>
              <a:t>И ДОПОЛНИТЕЛЬНОГО ОБРАЗОВАНИЯ» УПРАВЛЕНИЯ ОБРАЗОВАНИЯ АКИМАТА КОСТАНАЙСКОЙ ОБЛАСТИ</a:t>
            </a:r>
            <a:endParaRPr lang="ru-RU" altLang="ru-RU" sz="1000" dirty="0">
              <a:latin typeface="Segoe Print" pitchFamily="2" charset="0"/>
              <a:cs typeface="Times New Roman" panose="02020603050405020304" pitchFamily="18" charset="0"/>
            </a:endParaRPr>
          </a:p>
        </p:txBody>
      </p:sp>
      <p:sp>
        <p:nvSpPr>
          <p:cNvPr id="23" name="AutoShape 2" descr="https://img1.goodfon.ru/original/1920x1080/0/6b/material-desing-color-geometriia-linii-zheltyi-salatovyi-ze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AutoShape 2" descr="https://catherineasquithgallery.com/uploads/posts/2021-02/1613706159_7-p-geometricheskii-fon-dlya-prezentatsii-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AutoShape 4" descr="https://catherineasquithgallery.com/uploads/posts/2021-02/1613706159_7-p-geometricheskii-fon-dlya-prezentatsii-8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4" name="AutoShape 24" descr="http://1.bp.blogspot.com/-Y-vXbZxKi1o/VT--fAFvzNI/AAAAAAAAADQ/E4SKy92_3W8/s1600/ipad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" name="AutoShape 26" descr="http://1.bp.blogspot.com/-Y-vXbZxKi1o/VT--fAFvzNI/AAAAAAAAADQ/E4SKy92_3W8/s1600/ipad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" name="AutoShape 52" descr="https://psytechno.com/wp-content/uploads/2016/06/newbg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AutoShape 21" descr="https://static3.depositphotos.com/1001439/153/v/450/depositphotos_1533850-stock-illustration-blue-waves.jp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AutoShape 23" descr="https://static3.depositphotos.com/1001439/153/v/450/depositphotos_1533850-stock-illustration-blue-waves.jpg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5" name="AutoShape 4" descr="http://internat1-altay.kz/images/Images/roditelyam/mommy.jpg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7" name="AutoShape 6" descr="http://internat1-altay.kz/images/Images/roditelyam/mommy.jpg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AutoShape 6" descr="http://www.d11172.edu35.ru/images/D05pj4qX0Ao14Ky.jpg_large.jpg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AutoShape 8" descr="http://www.d11172.edu35.ru/images/D05pj4qX0Ao14Ky.jpg_large.jpg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1" name="AutoShape 6" descr="https://pickimage.ru/wp-content/uploads/images/detskie/springbrook/vesenirucheek6.jpg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AutoShape 10" descr="https://st2.depositphotos.com/1747568/7295/v/450/depositphotos_72955189-stock-illustration-colorful-smooth-light-lines-background.jpg"/>
          <p:cNvSpPr>
            <a:spLocks noChangeAspect="1" noChangeArrowheads="1"/>
          </p:cNvSpPr>
          <p:nvPr/>
        </p:nvSpPr>
        <p:spPr bwMode="auto">
          <a:xfrm>
            <a:off x="2136775" y="1836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3" name="AutoShape 14" descr="https://st3.depositphotos.com/30440304/34148/i/450/depositphotos_341482264-stock-photo-abstract-background-fluid-colorful-gradient.jpg"/>
          <p:cNvSpPr>
            <a:spLocks noChangeAspect="1" noChangeArrowheads="1"/>
          </p:cNvSpPr>
          <p:nvPr/>
        </p:nvSpPr>
        <p:spPr bwMode="auto">
          <a:xfrm>
            <a:off x="2441575" y="2141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5" name="AutoShape 10" descr="http://ds5ishim.ru/sites/default/files/123.jpg"/>
          <p:cNvSpPr>
            <a:spLocks noChangeAspect="1" noChangeArrowheads="1"/>
          </p:cNvSpPr>
          <p:nvPr/>
        </p:nvSpPr>
        <p:spPr bwMode="auto">
          <a:xfrm>
            <a:off x="2898775" y="2598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4" y="-25799"/>
            <a:ext cx="1232472" cy="12529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75339" y="847705"/>
            <a:ext cx="6858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  <a:ea typeface="Segoe UI Black" pitchFamily="34" charset="0"/>
                <a:cs typeface="Segoe UI Semibold" pitchFamily="34" charset="0"/>
              </a:rPr>
              <a:t>ПАМЯТКА </a:t>
            </a:r>
          </a:p>
          <a:p>
            <a:pPr lvl="0" algn="ctr"/>
            <a:r>
              <a:rPr lang="ru-RU" sz="1600" b="1" dirty="0" smtClean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«Как </a:t>
            </a:r>
            <a:r>
              <a:rPr lang="ru-RU" sz="1600" b="1" dirty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поддержать подростка если он в </a:t>
            </a:r>
            <a:r>
              <a:rPr lang="ru-RU" sz="1600" b="1" dirty="0" smtClean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депрессии?»</a:t>
            </a:r>
            <a:endParaRPr lang="ru-RU" sz="1600" b="1" dirty="0">
              <a:latin typeface="Segoe Print" pitchFamily="2" charset="0"/>
              <a:ea typeface="Segoe UI Black" pitchFamily="34" charset="0"/>
              <a:cs typeface="Segoe UI Semibold" pitchFamily="34" charset="0"/>
            </a:endParaRPr>
          </a:p>
          <a:p>
            <a:pPr lvl="0" algn="ctr"/>
            <a:r>
              <a:rPr lang="ru-RU" sz="1600" b="1" dirty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(</a:t>
            </a:r>
            <a:r>
              <a:rPr lang="ru-RU" sz="1600" b="1" i="1" dirty="0" smtClean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для родителей</a:t>
            </a:r>
            <a:r>
              <a:rPr lang="ru-RU" sz="1600" b="1" dirty="0" smtClean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)</a:t>
            </a:r>
            <a:endParaRPr lang="ru-RU" sz="1600" b="1" dirty="0">
              <a:latin typeface="Segoe Print" pitchFamily="2" charset="0"/>
              <a:ea typeface="Segoe UI Black" pitchFamily="34" charset="0"/>
              <a:cs typeface="Segoe UI Semibold" pitchFamily="34" charset="0"/>
            </a:endParaRPr>
          </a:p>
        </p:txBody>
      </p:sp>
      <p:sp>
        <p:nvSpPr>
          <p:cNvPr id="16" name="AutoShape 10" descr="https://baribar.kz/wp-content/uploads/2021/02/c2e102d9e37a04ba70485f26f8c0c1b7.png"/>
          <p:cNvSpPr>
            <a:spLocks noChangeAspect="1" noChangeArrowheads="1"/>
          </p:cNvSpPr>
          <p:nvPr/>
        </p:nvSpPr>
        <p:spPr bwMode="auto">
          <a:xfrm>
            <a:off x="2593975" y="2293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" name="AutoShape 16" descr="https://static6.depositphotos.com/1025323/564/i/450/depositphotos_5640262-stock-photo-elegant-background.jpg"/>
          <p:cNvSpPr>
            <a:spLocks noChangeAspect="1" noChangeArrowheads="1"/>
          </p:cNvSpPr>
          <p:nvPr/>
        </p:nvSpPr>
        <p:spPr bwMode="auto">
          <a:xfrm>
            <a:off x="2746375" y="2446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96255" y="1743750"/>
            <a:ext cx="351455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Инициируйте </a:t>
            </a:r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разговор с подростком, не превращая его в допрос. </a:t>
            </a:r>
            <a:endParaRPr lang="ru-RU" sz="1600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Задавайте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простые и искренние вопросы: «Мне показалось, что в последнее время ты выглядишь расстроенным, у тебя что-то случилось?», «Чем я могу тебе помочь?».</a:t>
            </a: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04822" y="3495445"/>
            <a:ext cx="3497421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Направляйте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разговор в сторону душевной боли: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именно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вам, а не чужим людям подросток может рассказать о личных, болезненных переживаниях. Это облегчит его состояние.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235405" y="4617223"/>
            <a:ext cx="34643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Постарайтесь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увидеть ситуацию глазами подростка, будьте на его стороне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153263" y="6380416"/>
            <a:ext cx="354697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Разговаривайте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с подростком на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равных.</a:t>
            </a:r>
          </a:p>
          <a:p>
            <a:pPr lvl="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хотите дать совет, спросите разрешения.</a:t>
            </a:r>
          </a:p>
          <a:p>
            <a:pPr lvl="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Поделитесь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собственным опытом разрешения схожей ситуации.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84" y="1801812"/>
            <a:ext cx="710531" cy="71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20" y="3513324"/>
            <a:ext cx="710531" cy="71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532" y="6450024"/>
            <a:ext cx="710531" cy="71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449" y="4601704"/>
            <a:ext cx="710531" cy="71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533" y="5564441"/>
            <a:ext cx="710531" cy="71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3194580" y="5664044"/>
            <a:ext cx="34643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Признайте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проблемы подростка и проявите сочувствие.</a:t>
            </a:r>
          </a:p>
        </p:txBody>
      </p:sp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9" y="8013180"/>
            <a:ext cx="710531" cy="71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688114" y="8013180"/>
            <a:ext cx="340898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Сохраняйте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самообладание и будьте терпеливы.</a:t>
            </a: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бойтесь показаться беспомощным или глупым в сложной ситуации: главное – будьте рядом с ребенком и поддерживайте его. Если не знаете, что сказать – не говорите ничего, просто будьте рядом!</a:t>
            </a:r>
          </a:p>
        </p:txBody>
      </p:sp>
      <p:pic>
        <p:nvPicPr>
          <p:cNvPr id="5" name="Picture 3" descr="C:\Users\TelefonDoveriya\Desktop\image-asset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469" y="1692275"/>
            <a:ext cx="2346732" cy="2934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elefonDoveriya\Desktop\220658-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9657" y="4765070"/>
            <a:ext cx="2403655" cy="3133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23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12096" y="1535907"/>
            <a:ext cx="9898065" cy="684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57567" y="71477"/>
            <a:ext cx="597577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altLang="ru-RU" sz="1000" b="1" dirty="0" smtClean="0">
                <a:latin typeface="Segoe Print" pitchFamily="2" charset="0"/>
                <a:ea typeface="Times New Roman" pitchFamily="18" charset="0"/>
                <a:cs typeface="Times New Roman" panose="02020603050405020304" pitchFamily="18" charset="0"/>
              </a:rPr>
              <a:t>ҚОСТАНАЙ </a:t>
            </a:r>
            <a:r>
              <a:rPr lang="kk-KZ" altLang="ru-RU" sz="1000" b="1" dirty="0">
                <a:latin typeface="Segoe Print" pitchFamily="2" charset="0"/>
                <a:ea typeface="Times New Roman" pitchFamily="18" charset="0"/>
                <a:cs typeface="Times New Roman" panose="02020603050405020304" pitchFamily="18" charset="0"/>
              </a:rPr>
              <a:t>ОБЛЫСЫ ӘКІМДІГІ БІЛІМ БАСҚАРМАСЫНЫҢ «ПСИХОЛОГИЯЛЫҚ ҚОЛДАУ ЖӘНЕ ҚОСЫМША БІЛІМ БЕРУ ӨҢІРЛІК ОРТАЛЫҒЫ» КММ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000" dirty="0">
              <a:latin typeface="Segoe Print" pitchFamily="2" charset="0"/>
              <a:cs typeface="Times New Roman" panose="02020603050405020304" pitchFamily="18" charset="0"/>
            </a:endParaRPr>
          </a:p>
        </p:txBody>
      </p:sp>
      <p:sp>
        <p:nvSpPr>
          <p:cNvPr id="23" name="AutoShape 2" descr="https://img1.goodfon.ru/original/1920x1080/0/6b/material-desing-color-geometriia-linii-zheltyi-salatovyi-ze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AutoShape 2" descr="https://catherineasquithgallery.com/uploads/posts/2021-02/1613706159_7-p-geometricheskii-fon-dlya-prezentatsii-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AutoShape 4" descr="https://catherineasquithgallery.com/uploads/posts/2021-02/1613706159_7-p-geometricheskii-fon-dlya-prezentatsii-8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4" name="AutoShape 24" descr="http://1.bp.blogspot.com/-Y-vXbZxKi1o/VT--fAFvzNI/AAAAAAAAADQ/E4SKy92_3W8/s1600/ipad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" name="AutoShape 26" descr="http://1.bp.blogspot.com/-Y-vXbZxKi1o/VT--fAFvzNI/AAAAAAAAADQ/E4SKy92_3W8/s1600/ipad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" name="AutoShape 52" descr="https://psytechno.com/wp-content/uploads/2016/06/newbg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AutoShape 21" descr="https://static3.depositphotos.com/1001439/153/v/450/depositphotos_1533850-stock-illustration-blue-waves.jp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AutoShape 23" descr="https://static3.depositphotos.com/1001439/153/v/450/depositphotos_1533850-stock-illustration-blue-waves.jpg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5" name="AutoShape 4" descr="http://internat1-altay.kz/images/Images/roditelyam/mommy.jpg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7" name="AutoShape 6" descr="http://internat1-altay.kz/images/Images/roditelyam/mommy.jpg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AutoShape 6" descr="http://www.d11172.edu35.ru/images/D05pj4qX0Ao14Ky.jpg_large.jpg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AutoShape 8" descr="http://www.d11172.edu35.ru/images/D05pj4qX0Ao14Ky.jpg_large.jpg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1" name="AutoShape 6" descr="https://pickimage.ru/wp-content/uploads/images/detskie/springbrook/vesenirucheek6.jpg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AutoShape 10" descr="https://st2.depositphotos.com/1747568/7295/v/450/depositphotos_72955189-stock-illustration-colorful-smooth-light-lines-background.jpg"/>
          <p:cNvSpPr>
            <a:spLocks noChangeAspect="1" noChangeArrowheads="1"/>
          </p:cNvSpPr>
          <p:nvPr/>
        </p:nvSpPr>
        <p:spPr bwMode="auto">
          <a:xfrm>
            <a:off x="2136775" y="1836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3" name="AutoShape 14" descr="https://st3.depositphotos.com/30440304/34148/i/450/depositphotos_341482264-stock-photo-abstract-background-fluid-colorful-gradient.jpg"/>
          <p:cNvSpPr>
            <a:spLocks noChangeAspect="1" noChangeArrowheads="1"/>
          </p:cNvSpPr>
          <p:nvPr/>
        </p:nvSpPr>
        <p:spPr bwMode="auto">
          <a:xfrm>
            <a:off x="2441575" y="2141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5" name="AutoShape 10" descr="http://ds5ishim.ru/sites/default/files/123.jpg"/>
          <p:cNvSpPr>
            <a:spLocks noChangeAspect="1" noChangeArrowheads="1"/>
          </p:cNvSpPr>
          <p:nvPr/>
        </p:nvSpPr>
        <p:spPr bwMode="auto">
          <a:xfrm>
            <a:off x="2898775" y="2598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4" y="-25799"/>
            <a:ext cx="1232472" cy="12529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75339" y="847705"/>
            <a:ext cx="6858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  <a:ea typeface="Segoe UI Black" pitchFamily="34" charset="0"/>
                <a:cs typeface="Segoe UI Semibold" pitchFamily="34" charset="0"/>
              </a:rPr>
              <a:t>ЖАДЫНАМА  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66" charset="0"/>
              <a:ea typeface="Segoe UI Black" pitchFamily="34" charset="0"/>
              <a:cs typeface="Segoe UI Semibold" pitchFamily="34" charset="0"/>
            </a:endParaRPr>
          </a:p>
          <a:p>
            <a:pPr lvl="0" algn="ctr"/>
            <a:r>
              <a:rPr lang="ru-RU" sz="1600" b="1" dirty="0" smtClean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«</a:t>
            </a:r>
            <a:r>
              <a:rPr lang="ru-RU" sz="1400" b="1" dirty="0" err="1" smtClean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Егер</a:t>
            </a:r>
            <a:r>
              <a:rPr lang="ru-RU" sz="1400" b="1" dirty="0" smtClean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 </a:t>
            </a:r>
            <a:r>
              <a:rPr lang="ru-RU" sz="1400" b="1" dirty="0" err="1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жасөспірім</a:t>
            </a:r>
            <a:r>
              <a:rPr lang="ru-RU" sz="1400" b="1" dirty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 </a:t>
            </a:r>
            <a:r>
              <a:rPr lang="ru-RU" sz="1400" b="1" dirty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депрессияға </a:t>
            </a:r>
            <a:r>
              <a:rPr lang="ru-RU" sz="1400" b="1" dirty="0" err="1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ұшыраса</a:t>
            </a:r>
            <a:r>
              <a:rPr lang="ru-RU" sz="1400" b="1" dirty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 </a:t>
            </a:r>
            <a:r>
              <a:rPr lang="ru-RU" sz="1400" b="1" dirty="0" smtClean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оны</a:t>
            </a:r>
            <a:r>
              <a:rPr lang="ru-RU" sz="1400" b="1" dirty="0" smtClean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 </a:t>
            </a:r>
            <a:r>
              <a:rPr lang="ru-RU" sz="1400" b="1" dirty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қалай қолдауға болады?»</a:t>
            </a:r>
          </a:p>
          <a:p>
            <a:pPr lvl="0" algn="ctr"/>
            <a:r>
              <a:rPr lang="ru-RU" sz="1400" b="1" dirty="0" smtClean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(</a:t>
            </a:r>
            <a:r>
              <a:rPr lang="ru-RU" sz="1400" b="1" dirty="0">
                <a:latin typeface="Segoe Print" pitchFamily="2" charset="0"/>
                <a:ea typeface="Segoe UI Black" pitchFamily="34" charset="0"/>
                <a:cs typeface="Segoe UI Semibold" pitchFamily="34" charset="0"/>
              </a:rPr>
              <a:t>ата-аналарға арналған)</a:t>
            </a:r>
          </a:p>
        </p:txBody>
      </p:sp>
      <p:sp>
        <p:nvSpPr>
          <p:cNvPr id="16" name="AutoShape 10" descr="https://baribar.kz/wp-content/uploads/2021/02/c2e102d9e37a04ba70485f26f8c0c1b7.png"/>
          <p:cNvSpPr>
            <a:spLocks noChangeAspect="1" noChangeArrowheads="1"/>
          </p:cNvSpPr>
          <p:nvPr/>
        </p:nvSpPr>
        <p:spPr bwMode="auto">
          <a:xfrm>
            <a:off x="2593975" y="2293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" name="AutoShape 16" descr="https://static6.depositphotos.com/1025323/564/i/450/depositphotos_5640262-stock-photo-elegant-background.jpg"/>
          <p:cNvSpPr>
            <a:spLocks noChangeAspect="1" noChangeArrowheads="1"/>
          </p:cNvSpPr>
          <p:nvPr/>
        </p:nvSpPr>
        <p:spPr bwMode="auto">
          <a:xfrm>
            <a:off x="2746375" y="2446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96255" y="1743750"/>
            <a:ext cx="3514557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Жасөспіріммен </a:t>
            </a:r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әңгімені оны жауап алуға айналдырмай бастаңыз. </a:t>
            </a:r>
            <a:endParaRPr lang="ru-RU" sz="1600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Қарапайым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және шынайы сұрақтар қойыңыз: "менің ойымша,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сен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соңғы кездері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ренжіген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сияқтысы</a:t>
            </a:r>
            <a:r>
              <a:rPr lang="kk-KZ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сенде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бірдеңе болды ма?", "Мен саған қалай көмектесе аламын?».</a:t>
            </a: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17685" y="3416812"/>
            <a:ext cx="3497421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Әңгімені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жүректің ауыртпалығына бағыттаңыз: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жасөспірім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жеке, ауыр тәжірибелер туралы бейтаныс адамдарға емес, сізге айта алады. Бұл оның жағдайын жеңілдетеді.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235405" y="4617223"/>
            <a:ext cx="34643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Жағдайды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жасөспірімнің көзімен көруге тырысыңыз, оның жағында болыңыз.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254080" y="6436260"/>
            <a:ext cx="343740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Жасөспіріммен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тең дәрежеде сөйлесіңіз.</a:t>
            </a: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Егер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сіз кеңес бергіңіз келсе, рұқсат сұраңыз.</a:t>
            </a:r>
          </a:p>
          <a:p>
            <a:pPr lvl="0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Ұқсас жағдайды шешудің жеке тәжірибесімен бөлісіңіз.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84" y="1801812"/>
            <a:ext cx="710531" cy="71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20" y="3513324"/>
            <a:ext cx="710531" cy="71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532" y="6450024"/>
            <a:ext cx="710531" cy="71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449" y="4601704"/>
            <a:ext cx="710531" cy="71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533" y="5564441"/>
            <a:ext cx="710531" cy="71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3239178" y="5462761"/>
            <a:ext cx="34643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Жасөспірімнің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проблемаларын мойындаңыз және жанашырлық танытыңыз.</a:t>
            </a:r>
          </a:p>
        </p:txBody>
      </p:sp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4" y="7948825"/>
            <a:ext cx="710531" cy="71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688114" y="7898178"/>
            <a:ext cx="340898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Сабырлы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болыңыз және шыдамды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болыңыз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Қиын жағдайда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дәрменсіз немесе ақымақ болып көрінуден қорықпаңыз: ең бастысы – баланың жанында болу және оны қолдау. Егер сіз не айтарыңызды білмесеңіз-ештеңе айтпаңыз, тек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жанында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болыңыз!</a:t>
            </a:r>
          </a:p>
        </p:txBody>
      </p:sp>
      <p:pic>
        <p:nvPicPr>
          <p:cNvPr id="5" name="Picture 3" descr="C:\Users\TelefonDoveriya\Desktop\image-asset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469" y="1692275"/>
            <a:ext cx="2346732" cy="2934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elefonDoveriya\Desktop\220658-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9657" y="4765070"/>
            <a:ext cx="2403655" cy="3133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966" y="8225845"/>
            <a:ext cx="3187738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850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11366</TotalTime>
  <Words>345</Words>
  <Application>Microsoft Office PowerPoint</Application>
  <PresentationFormat>Лист A4 (210x297 мм)</PresentationFormat>
  <Paragraphs>31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1" baseType="lpstr">
      <vt:lpstr>Calibri</vt:lpstr>
      <vt:lpstr>Georgia</vt:lpstr>
      <vt:lpstr>Segoe Print</vt:lpstr>
      <vt:lpstr>Segoe Script</vt:lpstr>
      <vt:lpstr>Segoe UI Black</vt:lpstr>
      <vt:lpstr>Segoe UI Semibold</vt:lpstr>
      <vt:lpstr>Times New Roman</vt:lpstr>
      <vt:lpstr>Trebuchet MS</vt:lpstr>
      <vt:lpstr>Воздушный 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998</cp:revision>
  <dcterms:created xsi:type="dcterms:W3CDTF">2019-10-21T11:18:40Z</dcterms:created>
  <dcterms:modified xsi:type="dcterms:W3CDTF">2023-08-02T05:21:35Z</dcterms:modified>
</cp:coreProperties>
</file>