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3152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ПЕДАГОГТЕР АТТЕСТАТТАУЫ •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Пилоттық жоба:</a:t>
            </a:r>
            <a:br/>
            <a:r>
              <a:t>ең маңызды өзгерістер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Instagram-карусель • №159-НҚ, 05.06.2026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1/7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514600"/>
            <a:ext cx="6309360" cy="914400"/>
          </a:xfrm>
          <a:prstGeom prst="roundRect">
            <a:avLst/>
          </a:prstGeom>
          <a:solidFill>
            <a:srgbClr val="E8F1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615184"/>
            <a:ext cx="57607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2769B0"/>
                </a:solidFill>
                <a:latin typeface="Aptos"/>
              </a:rPr>
              <a:t>Сақтап алыңыз → әр санаттың талаптары келесі слайдтарда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3822191"/>
            <a:ext cx="630936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58368" y="4023359"/>
            <a:ext cx="109728" cy="64922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950207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Негізгі мақсат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4270248"/>
            <a:ext cx="544068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Аттестаттау рәсімін оңтайландыру және жетілдіру.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5102352"/>
            <a:ext cx="63093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8368" y="5303520"/>
            <a:ext cx="109728" cy="7863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523036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Аттестаттау кезеңі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" y="5550408"/>
            <a:ext cx="544068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Біліктілік санаты соңғы берілген (расталған) күннен келесі аттестаттау мерзіміне дейінгі кезең.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6473952"/>
            <a:ext cx="630936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58368" y="6675120"/>
            <a:ext cx="109728" cy="64922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660196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Жиілігі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" y="6922008"/>
            <a:ext cx="5440680" cy="521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Педагогтерді аттестаттау кемінде 5 жылда бір рет өткізіледі.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ПИЛОТТЫҚ ЖОБА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Кімдер қатыса алады?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Қатысу педагогтің ниет білдіруіне байланысты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2/7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331720"/>
            <a:ext cx="630936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532888"/>
            <a:ext cx="109728" cy="110642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459736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1-топ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779776"/>
            <a:ext cx="5440680" cy="9784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2026 жылғы 1 қыркүйекке дейін ПББ тапсырудың бірінші мүмкіндігінде мәлімделген санат бойынша шекті мәннен өтпеген, аттестатталуға жататын педагогтер.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096512"/>
            <a:ext cx="6309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4297680"/>
            <a:ext cx="109728" cy="124358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422452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2-топ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4544568"/>
            <a:ext cx="5440680" cy="11155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Аттестатталуға жататын немесе мерзімінен бұрын аттестатталуға үміттенетін, пилот іске қосылғанда ПББ-ға тіркелген, бірақ тестілеуге кіріспеген немесе тіркелмеген педагогтер.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6016752"/>
            <a:ext cx="6309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6217920"/>
            <a:ext cx="109728" cy="83210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614476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Ескерту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6464808"/>
            <a:ext cx="5440680" cy="7040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Бұл талаптар кәсіби қызметке алғаш рет кірісетін педагогтерге қолданылмайды.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АТТЕСТАТТАУ РӘСІМІ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Қалай өтеді?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Өтініш негізінде екі негізгі рәсім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3/7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331720"/>
            <a:ext cx="63093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532888"/>
            <a:ext cx="109728" cy="92354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459736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01 • Біліктілікті бағалау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779776"/>
            <a:ext cx="5440680" cy="7955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Педагогтің кәсіби цифрлық бейініндегі құжаттардың біліктілік сипаттамаларына сәйкестігі қаралады.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931920"/>
            <a:ext cx="63093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4133087"/>
            <a:ext cx="109728" cy="92354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4059935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02 • Кешенді талдамалық жинақтау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4379976"/>
            <a:ext cx="5440680" cy="7955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Педагог қызметі мен жетістіктерінің дәлелдері біліктілік санаты талаптарына сәйкестігі бойынша бағаланады.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5532120"/>
            <a:ext cx="63093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5733288"/>
            <a:ext cx="109728" cy="92354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5660136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03 • Санатты беру/растау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5980176"/>
            <a:ext cx="5440680" cy="7955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Атқаратын лауазымы бойынша жүзеге асырылады.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ОРТА БІЛІМ БЕРУ ҰЙЫМДАРЫ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Педагог-модератор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Кемінде 2 жыл үздіксіз педагогикалық қызмет өтілі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4/7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148840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350008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276856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596896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Сабақты жоспарлау және өткізу, бағалау әдістері мен құралдарын айқындау.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310128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3511296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438144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758184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Білім сапасының прогресін қадағалау және талдау.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471416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4672584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4599432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919472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Ұйым деңгейінде оқушыларды олимпиада, конкурс, жарысқа дайындау және кәсіби іс-шараларға қатысу.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5632704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58368" y="5833872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5760720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" y="6080760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Ұйым деңгейіндегі шығармашылық/жұмыс топтары мен жобаларға қатысу.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6793992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8368" y="6995159"/>
            <a:ext cx="109728" cy="55778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6922007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7242048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Біліктілікті арттыру курстарынан өту және сабақтан тыс тәрбие іс-шараларын ұйымдастыру.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ОРТА БІЛІМ БЕРУ ҰЙЫМДАРЫ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Педагог-сарапшы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Модератор талаптарына сәйкестік + келесі деңгей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5/7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148840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350008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276856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596896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Аудан/қала деңгейінде оқушыларды олимпиада, конкурс, жарыс пен чемпионаттарға дайындау.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310128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3511296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438144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758184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Аудан, облыс және тиісті жағдайда республика деңгейінде олимпиада, жарыс, кәсіби шеберлік конкурстарына қатысу.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471416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4672584"/>
            <a:ext cx="109728" cy="557784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4599432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919472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Аудан (қала) деңгейінде тәжірибе тарату.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5632704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58368" y="5833872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5760720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" y="6080760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Аудан (қала) деңгейінде шығармашылық/жұмыс топтары мен жобаларға қатысу.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6793992"/>
            <a:ext cx="6309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8368" y="6995159"/>
            <a:ext cx="109728" cy="557784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6922007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7242048"/>
            <a:ext cx="5440680" cy="4297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Біліктілікті арттыру және сабақтан тыс тәрбие іс-шараларын өткізу.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ОРТА БІЛІМ БЕРУ ҰЙЫМДАРЫ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Педагог-зерттеуші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Сарапшы талаптарына сәйкестік + облыстық деңгей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6/7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84831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286000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21284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532887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Облыс/республика деңгейінде оқушыларды олимпиада, конкурс, жарыс пен чемпионаттарға дайындау.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7355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3474720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40156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72160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Облыс/республика деңгейінде олимпиада, жарыс және кәсіби шеберлік конкурстарына қатысу.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46227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4663440"/>
            <a:ext cx="109728" cy="585216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459028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91032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Үлгілік оқу бағдарламаларын әзірлеу тобына қатысу (бар болса) немесе кемінде 20 жыл үздіксіз өтіл.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565099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58368" y="5852159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5779007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" y="609904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Облыс/астана/республикалық маңызы бар қала деңгейінде тәжірибе тарату.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683971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8368" y="7040880"/>
            <a:ext cx="109728" cy="585216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696772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728776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Жас педагогтерді және/немесе төменгі санаттағы педагогтерді ұйым деңгейінде кәсіби сүйемелдеу.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00" cy="128016"/>
          </a:xfrm>
          <a:prstGeom prst="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47472"/>
            <a:ext cx="6309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2769B0"/>
                </a:solidFill>
                <a:latin typeface="Aptos"/>
              </a:rPr>
              <a:t>ОРТА БІЛІМ БЕРУ ҰЙЫМДАРЫ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630936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7263D"/>
                </a:solidFill>
                <a:latin typeface="Aptos"/>
              </a:rPr>
              <a:t>Педагог-шебер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630936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B6776"/>
                </a:solidFill>
                <a:latin typeface="Aptos"/>
              </a:rPr>
              <a:t>Зерттеуші талаптарына сәйкестік + жоғары деңгей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208" y="8549640"/>
            <a:ext cx="5486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5B6776"/>
                </a:solidFill>
                <a:latin typeface="Aptos"/>
              </a:rPr>
              <a:t>7/7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84831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8368" y="2286000"/>
            <a:ext cx="109728" cy="585216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21284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532887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Оқулық авторы/тең авторы (бар болса), немесе үлгілік оқу бағдарламаларын әзірлеу тобы, немесе кемінде 25 жыл үздіксіз өтіл.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7355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58368" y="3474720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40156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72160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Республикалық және/немесе халықаралық деңгейде оқушыларды олимпиада, конкурс, жарыс пен чемпионаттарға дайындау.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46227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58368" y="4663440"/>
            <a:ext cx="109728" cy="585216"/>
          </a:xfrm>
          <a:prstGeom prst="roundRect">
            <a:avLst/>
          </a:prstGeom>
          <a:solidFill>
            <a:srgbClr val="2989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459028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91032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Облыс/астана/республикалық маңызы бар қала деңгейінде және тиісті жағдайда республика деңгейінде тәжірибе тарату.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565099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58368" y="5852159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5779007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" y="609904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Республикалық және/немесе халықаралық деңгейде олимпиада, жарыс, кәсіби шеберлік конкурстарына қатысу.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6839712"/>
            <a:ext cx="6309360" cy="987552"/>
          </a:xfrm>
          <a:prstGeom prst="roundRect">
            <a:avLst/>
          </a:prstGeom>
          <a:solidFill>
            <a:srgbClr val="FFFFFF"/>
          </a:solidFill>
          <a:ln>
            <a:solidFill>
              <a:srgbClr val="E0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8368" y="7040880"/>
            <a:ext cx="109728" cy="585216"/>
          </a:xfrm>
          <a:prstGeom prst="roundRect">
            <a:avLst/>
          </a:prstGeom>
          <a:solidFill>
            <a:srgbClr val="2769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6967728"/>
            <a:ext cx="54406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7263D"/>
                </a:solidFill>
                <a:latin typeface="Aptos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7287768"/>
            <a:ext cx="5440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5B6776"/>
                </a:solidFill>
                <a:latin typeface="Aptos"/>
              </a:rPr>
              <a:t>Жас және төменгі санаттағы педагогтерді кәсіби сүйемелдеу, біліктілікті арттыру.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